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7772400" cx="11887200"/>
  <p:notesSz cx="6858000" cy="9144000"/>
  <p:embeddedFontLst>
    <p:embeddedFont>
      <p:font typeface="Roboto"/>
      <p:regular r:id="rId38"/>
      <p:bold r:id="rId39"/>
      <p:italic r:id="rId40"/>
      <p:boldItalic r:id="rId41"/>
    </p:embeddedFont>
    <p:embeddedFont>
      <p:font typeface="Bree Serif"/>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74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5.xml"/><Relationship Id="rId42" Type="http://schemas.openxmlformats.org/officeDocument/2006/relationships/font" Target="fonts/BreeSerif-regular.fntdata"/><Relationship Id="rId41" Type="http://schemas.openxmlformats.org/officeDocument/2006/relationships/font" Target="fonts/Roboto-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bold.fntdata"/><Relationship Id="rId16" Type="http://schemas.openxmlformats.org/officeDocument/2006/relationships/slide" Target="slides/slide11.xml"/><Relationship Id="rId38" Type="http://schemas.openxmlformats.org/officeDocument/2006/relationships/font" Target="fonts/Robo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31c658c680_0_35: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31c658c68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33b68b1091_0_24: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33b68b109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31c658c680_0_136: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31c658c68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33b68b1091_0_32: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33b68b109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33b68b1091_0_12: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33b68b109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31c658c680_0_104: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31c658c68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31c658c680_0_132: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31c658c680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33d0397e6d_0_0: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33d0397e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31c658c680_0_128: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31c658c680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33b68b1091_0_57: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33b68b109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31c658c680_0_55: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31c658c68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31c658c680_0_46: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31c658c68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31c658c680_0_72: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31c658c68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31c658c680_0_63: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31c658c68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31c658c680_0_18: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31c658c68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31c658c680_0_59: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31c658c68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31c658c680_0_76: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31c658c68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31c658c680_0_124: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31c658c68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31c658c680_0_67: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31c658c68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31c658c680_0_14: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31c658c68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31c658c680_0_22: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31c658c68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31c658c680_0_120: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31c658c68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33c975e57e_0_20: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33c975e57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31c658c680_0_86: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31c658c68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33b68b1091_0_4: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33b68b109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33b68b1091_0_8: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33b68b109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31c658c680_0_141: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31c658c68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31c658c680_0_3: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31c658c68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31c658c680_0_80: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31c658c68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31c658c680_0_39: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31c658c68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31c658c680_0_98: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31c658c68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31c658c680_0_116:notes"/>
          <p:cNvSpPr/>
          <p:nvPr>
            <p:ph idx="2" type="sldImg"/>
          </p:nvPr>
        </p:nvSpPr>
        <p:spPr>
          <a:xfrm>
            <a:off x="807124" y="685800"/>
            <a:ext cx="52446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31c658c680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05221" y="1125136"/>
            <a:ext cx="11076600" cy="31017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405210" y="4282678"/>
            <a:ext cx="11076600" cy="11976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05210" y="1671478"/>
            <a:ext cx="11076600" cy="29670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405210" y="4763362"/>
            <a:ext cx="11076600" cy="1965600"/>
          </a:xfrm>
          <a:prstGeom prst="rect">
            <a:avLst/>
          </a:prstGeom>
        </p:spPr>
        <p:txBody>
          <a:bodyPr anchorCtr="0" anchor="t" bIns="113100" lIns="113100" spcFirstLastPara="1" rIns="113100" wrap="square" tIns="113100">
            <a:normAutofit/>
          </a:bodyPr>
          <a:lstStyle>
            <a:lvl1pPr indent="-368300" lvl="0" marL="457200" algn="ctr">
              <a:spcBef>
                <a:spcPts val="0"/>
              </a:spcBef>
              <a:spcAft>
                <a:spcPts val="0"/>
              </a:spcAft>
              <a:buSzPts val="2200"/>
              <a:buChar char="●"/>
              <a:defRPr/>
            </a:lvl1pPr>
            <a:lvl2pPr indent="-336550" lvl="1" marL="914400" algn="ctr">
              <a:spcBef>
                <a:spcPts val="0"/>
              </a:spcBef>
              <a:spcAft>
                <a:spcPts val="0"/>
              </a:spcAft>
              <a:buSzPts val="1700"/>
              <a:buChar char="○"/>
              <a:defRPr/>
            </a:lvl2pPr>
            <a:lvl3pPr indent="-336550" lvl="2" marL="1371600" algn="ctr">
              <a:spcBef>
                <a:spcPts val="0"/>
              </a:spcBef>
              <a:spcAft>
                <a:spcPts val="0"/>
              </a:spcAft>
              <a:buSzPts val="1700"/>
              <a:buChar char="■"/>
              <a:defRPr/>
            </a:lvl3pPr>
            <a:lvl4pPr indent="-336550" lvl="3" marL="1828800" algn="ctr">
              <a:spcBef>
                <a:spcPts val="0"/>
              </a:spcBef>
              <a:spcAft>
                <a:spcPts val="0"/>
              </a:spcAft>
              <a:buSzPts val="1700"/>
              <a:buChar char="●"/>
              <a:defRPr/>
            </a:lvl4pPr>
            <a:lvl5pPr indent="-336550" lvl="4" marL="2286000" algn="ctr">
              <a:spcBef>
                <a:spcPts val="0"/>
              </a:spcBef>
              <a:spcAft>
                <a:spcPts val="0"/>
              </a:spcAft>
              <a:buSzPts val="1700"/>
              <a:buChar char="○"/>
              <a:defRPr/>
            </a:lvl5pPr>
            <a:lvl6pPr indent="-336550" lvl="5" marL="2743200" algn="ctr">
              <a:spcBef>
                <a:spcPts val="0"/>
              </a:spcBef>
              <a:spcAft>
                <a:spcPts val="0"/>
              </a:spcAft>
              <a:buSzPts val="1700"/>
              <a:buChar char="■"/>
              <a:defRPr/>
            </a:lvl6pPr>
            <a:lvl7pPr indent="-336550" lvl="6" marL="3200400" algn="ctr">
              <a:spcBef>
                <a:spcPts val="0"/>
              </a:spcBef>
              <a:spcAft>
                <a:spcPts val="0"/>
              </a:spcAft>
              <a:buSzPts val="1700"/>
              <a:buChar char="●"/>
              <a:defRPr/>
            </a:lvl7pPr>
            <a:lvl8pPr indent="-336550" lvl="7" marL="3657600" algn="ctr">
              <a:spcBef>
                <a:spcPts val="0"/>
              </a:spcBef>
              <a:spcAft>
                <a:spcPts val="0"/>
              </a:spcAft>
              <a:buSzPts val="1700"/>
              <a:buChar char="○"/>
              <a:defRPr/>
            </a:lvl8pPr>
            <a:lvl9pPr indent="-336550" lvl="8" marL="4114800" algn="ctr">
              <a:spcBef>
                <a:spcPts val="0"/>
              </a:spcBef>
              <a:spcAft>
                <a:spcPts val="0"/>
              </a:spcAft>
              <a:buSzPts val="1700"/>
              <a:buChar char="■"/>
              <a:defRPr/>
            </a:lvl9pPr>
          </a:lstStyle>
          <a:p/>
        </p:txBody>
      </p:sp>
      <p:sp>
        <p:nvSpPr>
          <p:cNvPr id="47" name="Google Shape;47;p11"/>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05210" y="3250173"/>
            <a:ext cx="11076600" cy="1272000"/>
          </a:xfrm>
          <a:prstGeom prst="rect">
            <a:avLst/>
          </a:prstGeom>
        </p:spPr>
        <p:txBody>
          <a:bodyPr anchorCtr="0" anchor="ctr" bIns="113100" lIns="113100" spcFirstLastPara="1" rIns="113100" wrap="square" tIns="11310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05210" y="672482"/>
            <a:ext cx="11076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405210" y="1741518"/>
            <a:ext cx="11076600" cy="5162700"/>
          </a:xfrm>
          <a:prstGeom prst="rect">
            <a:avLst/>
          </a:prstGeom>
        </p:spPr>
        <p:txBody>
          <a:bodyPr anchorCtr="0" anchor="t"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19" name="Google Shape;19;p4"/>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05210" y="672482"/>
            <a:ext cx="11076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405210" y="1741518"/>
            <a:ext cx="51996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3" name="Google Shape;23;p5"/>
          <p:cNvSpPr txBox="1"/>
          <p:nvPr>
            <p:ph idx="2" type="body"/>
          </p:nvPr>
        </p:nvSpPr>
        <p:spPr>
          <a:xfrm>
            <a:off x="6282120" y="1741518"/>
            <a:ext cx="51996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4" name="Google Shape;24;p5"/>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05210" y="672482"/>
            <a:ext cx="11076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05210" y="839573"/>
            <a:ext cx="3650400" cy="1141800"/>
          </a:xfrm>
          <a:prstGeom prst="rect">
            <a:avLst/>
          </a:prstGeom>
        </p:spPr>
        <p:txBody>
          <a:bodyPr anchorCtr="0" anchor="b" bIns="113100" lIns="113100" spcFirstLastPara="1" rIns="113100" wrap="square" tIns="11310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405210" y="2099840"/>
            <a:ext cx="3650400" cy="4804500"/>
          </a:xfrm>
          <a:prstGeom prst="rect">
            <a:avLst/>
          </a:prstGeom>
        </p:spPr>
        <p:txBody>
          <a:bodyPr anchorCtr="0" anchor="t" bIns="113100" lIns="113100" spcFirstLastPara="1" rIns="113100" wrap="square" tIns="113100">
            <a:normAutofit/>
          </a:bodyPr>
          <a:lstStyle>
            <a:lvl1pPr indent="-323850" lvl="0" marL="457200">
              <a:spcBef>
                <a:spcPts val="0"/>
              </a:spcBef>
              <a:spcAft>
                <a:spcPts val="0"/>
              </a:spcAft>
              <a:buSzPts val="1500"/>
              <a:buChar char="●"/>
              <a:defRPr sz="15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31" name="Google Shape;31;p7"/>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637325" y="680227"/>
            <a:ext cx="8278500" cy="6181800"/>
          </a:xfrm>
          <a:prstGeom prst="rect">
            <a:avLst/>
          </a:prstGeom>
        </p:spPr>
        <p:txBody>
          <a:bodyPr anchorCtr="0" anchor="ctr" bIns="113100" lIns="113100" spcFirstLastPara="1" rIns="113100" wrap="square" tIns="113100">
            <a:norm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943600" y="-189"/>
            <a:ext cx="59436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345150" y="1863464"/>
            <a:ext cx="5258400" cy="22398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345150" y="4235758"/>
            <a:ext cx="5258400" cy="18663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6421350" y="1094158"/>
            <a:ext cx="4988100" cy="5583600"/>
          </a:xfrm>
          <a:prstGeom prst="rect">
            <a:avLst/>
          </a:prstGeom>
        </p:spPr>
        <p:txBody>
          <a:bodyPr anchorCtr="0" anchor="ctr"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40" name="Google Shape;40;p9"/>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05210" y="6392869"/>
            <a:ext cx="7798800" cy="914400"/>
          </a:xfrm>
          <a:prstGeom prst="rect">
            <a:avLst/>
          </a:prstGeom>
        </p:spPr>
        <p:txBody>
          <a:bodyPr anchorCtr="0" anchor="ctr" bIns="113100" lIns="113100" spcFirstLastPara="1" rIns="113100" wrap="square" tIns="113100">
            <a:norm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11014195" y="7046639"/>
            <a:ext cx="7134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05210" y="672482"/>
            <a:ext cx="11076600" cy="865500"/>
          </a:xfrm>
          <a:prstGeom prst="rect">
            <a:avLst/>
          </a:prstGeom>
          <a:noFill/>
          <a:ln>
            <a:noFill/>
          </a:ln>
        </p:spPr>
        <p:txBody>
          <a:bodyPr anchorCtr="0" anchor="t" bIns="113100" lIns="113100" spcFirstLastPara="1" rIns="113100" wrap="square" tIns="113100">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405210" y="1741518"/>
            <a:ext cx="11076600" cy="5162700"/>
          </a:xfrm>
          <a:prstGeom prst="rect">
            <a:avLst/>
          </a:prstGeom>
          <a:noFill/>
          <a:ln>
            <a:noFill/>
          </a:ln>
        </p:spPr>
        <p:txBody>
          <a:bodyPr anchorCtr="0" anchor="t" bIns="113100" lIns="113100" spcFirstLastPara="1" rIns="113100" wrap="square" tIns="113100">
            <a:norm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0"/>
              </a:spcBef>
              <a:spcAft>
                <a:spcPts val="0"/>
              </a:spcAft>
              <a:buClr>
                <a:schemeClr val="dk2"/>
              </a:buClr>
              <a:buSzPts val="1700"/>
              <a:buChar char="○"/>
              <a:defRPr sz="1700">
                <a:solidFill>
                  <a:schemeClr val="dk2"/>
                </a:solidFill>
              </a:defRPr>
            </a:lvl2pPr>
            <a:lvl3pPr indent="-336550" lvl="2" marL="1371600">
              <a:lnSpc>
                <a:spcPct val="115000"/>
              </a:lnSpc>
              <a:spcBef>
                <a:spcPts val="0"/>
              </a:spcBef>
              <a:spcAft>
                <a:spcPts val="0"/>
              </a:spcAft>
              <a:buClr>
                <a:schemeClr val="dk2"/>
              </a:buClr>
              <a:buSzPts val="1700"/>
              <a:buChar char="■"/>
              <a:defRPr sz="1700">
                <a:solidFill>
                  <a:schemeClr val="dk2"/>
                </a:solidFill>
              </a:defRPr>
            </a:lvl3pPr>
            <a:lvl4pPr indent="-336550" lvl="3" marL="1828800">
              <a:lnSpc>
                <a:spcPct val="115000"/>
              </a:lnSpc>
              <a:spcBef>
                <a:spcPts val="0"/>
              </a:spcBef>
              <a:spcAft>
                <a:spcPts val="0"/>
              </a:spcAft>
              <a:buClr>
                <a:schemeClr val="dk2"/>
              </a:buClr>
              <a:buSzPts val="1700"/>
              <a:buChar char="●"/>
              <a:defRPr sz="1700">
                <a:solidFill>
                  <a:schemeClr val="dk2"/>
                </a:solidFill>
              </a:defRPr>
            </a:lvl4pPr>
            <a:lvl5pPr indent="-336550" lvl="4" marL="2286000">
              <a:lnSpc>
                <a:spcPct val="115000"/>
              </a:lnSpc>
              <a:spcBef>
                <a:spcPts val="0"/>
              </a:spcBef>
              <a:spcAft>
                <a:spcPts val="0"/>
              </a:spcAft>
              <a:buClr>
                <a:schemeClr val="dk2"/>
              </a:buClr>
              <a:buSzPts val="1700"/>
              <a:buChar char="○"/>
              <a:defRPr sz="1700">
                <a:solidFill>
                  <a:schemeClr val="dk2"/>
                </a:solidFill>
              </a:defRPr>
            </a:lvl5pPr>
            <a:lvl6pPr indent="-336550" lvl="5" marL="2743200">
              <a:lnSpc>
                <a:spcPct val="115000"/>
              </a:lnSpc>
              <a:spcBef>
                <a:spcPts val="0"/>
              </a:spcBef>
              <a:spcAft>
                <a:spcPts val="0"/>
              </a:spcAft>
              <a:buClr>
                <a:schemeClr val="dk2"/>
              </a:buClr>
              <a:buSzPts val="1700"/>
              <a:buChar char="■"/>
              <a:defRPr sz="1700">
                <a:solidFill>
                  <a:schemeClr val="dk2"/>
                </a:solidFill>
              </a:defRPr>
            </a:lvl6pPr>
            <a:lvl7pPr indent="-336550" lvl="6" marL="3200400">
              <a:lnSpc>
                <a:spcPct val="115000"/>
              </a:lnSpc>
              <a:spcBef>
                <a:spcPts val="0"/>
              </a:spcBef>
              <a:spcAft>
                <a:spcPts val="0"/>
              </a:spcAft>
              <a:buClr>
                <a:schemeClr val="dk2"/>
              </a:buClr>
              <a:buSzPts val="1700"/>
              <a:buChar char="●"/>
              <a:defRPr sz="1700">
                <a:solidFill>
                  <a:schemeClr val="dk2"/>
                </a:solidFill>
              </a:defRPr>
            </a:lvl7pPr>
            <a:lvl8pPr indent="-336550" lvl="7" marL="3657600">
              <a:lnSpc>
                <a:spcPct val="115000"/>
              </a:lnSpc>
              <a:spcBef>
                <a:spcPts val="0"/>
              </a:spcBef>
              <a:spcAft>
                <a:spcPts val="0"/>
              </a:spcAft>
              <a:buClr>
                <a:schemeClr val="dk2"/>
              </a:buClr>
              <a:buSzPts val="1700"/>
              <a:buChar char="○"/>
              <a:defRPr sz="1700">
                <a:solidFill>
                  <a:schemeClr val="dk2"/>
                </a:solidFill>
              </a:defRPr>
            </a:lvl8pPr>
            <a:lvl9pPr indent="-336550" lvl="8" marL="4114800">
              <a:lnSpc>
                <a:spcPct val="115000"/>
              </a:lnSpc>
              <a:spcBef>
                <a:spcPts val="0"/>
              </a:spcBef>
              <a:spcAft>
                <a:spcPts val="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11014195" y="7046639"/>
            <a:ext cx="713400" cy="594900"/>
          </a:xfrm>
          <a:prstGeom prst="rect">
            <a:avLst/>
          </a:prstGeom>
          <a:noFill/>
          <a:ln>
            <a:noFill/>
          </a:ln>
        </p:spPr>
        <p:txBody>
          <a:bodyPr anchorCtr="0" anchor="ctr" bIns="113100" lIns="113100" spcFirstLastPara="1" rIns="113100" wrap="square" tIns="113100">
            <a:norm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1.jpg"/><Relationship Id="rId5" Type="http://schemas.openxmlformats.org/officeDocument/2006/relationships/hyperlink" Target="http://drive.google.com/file/d/1u2ursNTEVYi1KdopBA-rQFogaMrZcRmM/view" TargetMode="External"/><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hyperlink" Target="https://drive.google.com/file/d/1hAgTthVuJeqS9_LSVi38_pt78HEEhcnt/view?usp=sharing" TargetMode="External"/><Relationship Id="rId5" Type="http://schemas.openxmlformats.org/officeDocument/2006/relationships/hyperlink" Target="http://drive.google.com/file/d/126sqRW9Zx0hh4iQGzE1hIGF-qpVM76zc/view" TargetMode="External"/><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18.jpg"/><Relationship Id="rId11" Type="http://schemas.openxmlformats.org/officeDocument/2006/relationships/image" Target="../media/image20.png"/><Relationship Id="rId10" Type="http://schemas.openxmlformats.org/officeDocument/2006/relationships/image" Target="../media/image23.png"/><Relationship Id="rId9"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22.jpg"/><Relationship Id="rId7" Type="http://schemas.openxmlformats.org/officeDocument/2006/relationships/image" Target="../media/image10.jpg"/><Relationship Id="rId8"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7.jpg"/><Relationship Id="rId4" Type="http://schemas.openxmlformats.org/officeDocument/2006/relationships/slide" Target="/ppt/slides/slide6.xml"/><Relationship Id="rId5"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jpg"/><Relationship Id="rId4" Type="http://schemas.openxmlformats.org/officeDocument/2006/relationships/hyperlink" Target="https://youtu.be/JOOguH71--E" TargetMode="External"/><Relationship Id="rId11" Type="http://schemas.openxmlformats.org/officeDocument/2006/relationships/hyperlink" Target="https://www.vuproject.org/juneteenth" TargetMode="External"/><Relationship Id="rId10" Type="http://schemas.openxmlformats.org/officeDocument/2006/relationships/hyperlink" Target="https://www.google.com/books/edition/Just_Mercy/egdxAwAAQBAJ?hl=en&amp;gbpv=0" TargetMode="External"/><Relationship Id="rId9" Type="http://schemas.openxmlformats.org/officeDocument/2006/relationships/hyperlink" Target="https://www.blackpast.org/african-american-history/speeches-african-american-history/1852-frederick-douglass-what-slave-fourth-july/" TargetMode="External"/><Relationship Id="rId5" Type="http://schemas.openxmlformats.org/officeDocument/2006/relationships/hyperlink" Target="https://youtu.be/6FX-Iisvrj8" TargetMode="External"/><Relationship Id="rId6" Type="http://schemas.openxmlformats.org/officeDocument/2006/relationships/hyperlink" Target="https://youtu.be/7wsEdxt1Ico" TargetMode="External"/><Relationship Id="rId7" Type="http://schemas.openxmlformats.org/officeDocument/2006/relationships/hyperlink" Target="https://www.pbs.org/video/juneteenth-jamboree-from-a-free-place-to-displace-kh3o0z/" TargetMode="External"/><Relationship Id="rId8" Type="http://schemas.openxmlformats.org/officeDocument/2006/relationships/hyperlink" Target="https://www.archives.gov/exhibits/featured-documents/emancipation-proclamati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jpg"/><Relationship Id="rId4" Type="http://schemas.openxmlformats.org/officeDocument/2006/relationships/hyperlink" Target="https://www.theroot.com/barbecue-vs-cookout-what-race-has-to-do-with-it-1790855876" TargetMode="External"/><Relationship Id="rId11" Type="http://schemas.openxmlformats.org/officeDocument/2006/relationships/hyperlink" Target="https://www.cnn.com/interactive/2021/06/us/cnn-quiz-juneteenth-trnd/" TargetMode="External"/><Relationship Id="rId10" Type="http://schemas.openxmlformats.org/officeDocument/2006/relationships/hyperlink" Target="https://www.healthline.com/nutrition/healthy-soul-food" TargetMode="External"/><Relationship Id="rId9" Type="http://schemas.openxmlformats.org/officeDocument/2006/relationships/hyperlink" Target="https://www.kitchenunited.com/mix-news/how-to-order-soul-foods/" TargetMode="External"/><Relationship Id="rId5" Type="http://schemas.openxmlformats.org/officeDocument/2006/relationships/hyperlink" Target="https://www.theroot.com/barbecue-vs-cookout-what-race-has-to-do-with-it-1790855876" TargetMode="External"/><Relationship Id="rId6" Type="http://schemas.openxmlformats.org/officeDocument/2006/relationships/hyperlink" Target="http://npshistory.com/brochures/bowa/slave-diet.pdf" TargetMode="External"/><Relationship Id="rId7" Type="http://schemas.openxmlformats.org/officeDocument/2006/relationships/hyperlink" Target="https://www.bostonglobe.com/2022/02/13/opinion/fried-chicken-watermelon-origins-racist-food-stereotypes/" TargetMode="External"/><Relationship Id="rId8" Type="http://schemas.openxmlformats.org/officeDocument/2006/relationships/hyperlink" Target="https://www.smithsonianmag.com/history/brief-history-americas-appetite-for-macaroni-cheese-180969185/" TargetMode="External"/></Relationships>
</file>

<file path=ppt/slides/_rels/slide32.xml.rels><?xml version="1.0" encoding="UTF-8" standalone="yes"?><Relationships xmlns="http://schemas.openxmlformats.org/package/2006/relationships"><Relationship Id="rId11" Type="http://schemas.openxmlformats.org/officeDocument/2006/relationships/hyperlink" Target="https://youtu.be/C-zlSq4mWiE" TargetMode="External"/><Relationship Id="rId10" Type="http://schemas.openxmlformats.org/officeDocument/2006/relationships/hyperlink" Target="https://youtu.be/rhFLcrPKCvQ" TargetMode="External"/><Relationship Id="rId13" Type="http://schemas.openxmlformats.org/officeDocument/2006/relationships/hyperlink" Target="https://youtu.be/x2VO2lYd7Jw" TargetMode="External"/><Relationship Id="rId12" Type="http://schemas.openxmlformats.org/officeDocument/2006/relationships/hyperlink" Target="https://youtu.be/S7iCMNIPNf8" TargetMode="External"/><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jpg"/><Relationship Id="rId4" Type="http://schemas.openxmlformats.org/officeDocument/2006/relationships/hyperlink" Target="https://youtu.be/4r2SNSYo7rQ" TargetMode="External"/><Relationship Id="rId9" Type="http://schemas.openxmlformats.org/officeDocument/2006/relationships/hyperlink" Target="https://youtu.be/kjBZEMkmwYA" TargetMode="External"/><Relationship Id="rId15" Type="http://schemas.openxmlformats.org/officeDocument/2006/relationships/hyperlink" Target="https://youtu.be/bckob0AyKCA" TargetMode="External"/><Relationship Id="rId14" Type="http://schemas.openxmlformats.org/officeDocument/2006/relationships/hyperlink" Target="https://youtu.be/HKgjnY8KT3M" TargetMode="External"/><Relationship Id="rId16" Type="http://schemas.openxmlformats.org/officeDocument/2006/relationships/hyperlink" Target="http://pancocojams.blogspot.com/2015/05/rosie-african-american-prison-work-song.html" TargetMode="External"/><Relationship Id="rId5" Type="http://schemas.openxmlformats.org/officeDocument/2006/relationships/hyperlink" Target="https://youtu.be/aYbanVLseKw" TargetMode="External"/><Relationship Id="rId6" Type="http://schemas.openxmlformats.org/officeDocument/2006/relationships/hyperlink" Target="https://youtu.be/DRgdOwEsEzA" TargetMode="External"/><Relationship Id="rId7" Type="http://schemas.openxmlformats.org/officeDocument/2006/relationships/hyperlink" Target="https://youtu.be/tk808jJa8tM" TargetMode="External"/><Relationship Id="rId8" Type="http://schemas.openxmlformats.org/officeDocument/2006/relationships/hyperlink" Target="https://youtu.be/vf6jBP4YXw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hyperlink" Target="http://drive.google.com/file/d/1u2ursNTEVYi1KdopBA-rQFogaMrZcRmM/view" TargetMode="External"/><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3374788" y="1420312"/>
            <a:ext cx="4994376" cy="4994399"/>
          </a:xfrm>
          <a:prstGeom prst="rect">
            <a:avLst/>
          </a:prstGeom>
          <a:noFill/>
          <a:ln cap="flat" cmpd="sng" w="114300">
            <a:solidFill>
              <a:srgbClr val="980000"/>
            </a:solidFill>
            <a:prstDash val="solid"/>
            <a:round/>
            <a:headEnd len="sm" w="sm" type="none"/>
            <a:tailEnd len="sm" w="sm" type="none"/>
          </a:ln>
        </p:spPr>
      </p:pic>
      <p:sp>
        <p:nvSpPr>
          <p:cNvPr id="55" name="Google Shape;55;p13"/>
          <p:cNvSpPr txBox="1"/>
          <p:nvPr/>
        </p:nvSpPr>
        <p:spPr>
          <a:xfrm>
            <a:off x="3089700" y="102525"/>
            <a:ext cx="5707800" cy="8619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rgbClr val="274E13"/>
                </a:solidFill>
                <a:latin typeface="Bree Serif"/>
                <a:ea typeface="Bree Serif"/>
                <a:cs typeface="Bree Serif"/>
                <a:sym typeface="Bree Serif"/>
              </a:rPr>
              <a:t>Introduction and Welcome</a:t>
            </a:r>
            <a:endParaRPr b="1" sz="2500">
              <a:solidFill>
                <a:srgbClr val="274E13"/>
              </a:solidFill>
              <a:latin typeface="Bree Serif"/>
              <a:ea typeface="Bree Serif"/>
              <a:cs typeface="Bree Serif"/>
              <a:sym typeface="Bree Serif"/>
            </a:endParaRPr>
          </a:p>
          <a:p>
            <a:pPr indent="0" lvl="0" marL="0" rtl="0" algn="ctr">
              <a:spcBef>
                <a:spcPts val="0"/>
              </a:spcBef>
              <a:spcAft>
                <a:spcPts val="0"/>
              </a:spcAft>
              <a:buNone/>
            </a:pPr>
            <a:r>
              <a:rPr lang="en" sz="1900">
                <a:solidFill>
                  <a:schemeClr val="dk1"/>
                </a:solidFill>
                <a:latin typeface="Bree Serif"/>
                <a:ea typeface="Bree Serif"/>
                <a:cs typeface="Bree Serif"/>
                <a:sym typeface="Bree Serif"/>
              </a:rPr>
              <a:t>(4 min)</a:t>
            </a:r>
            <a:endParaRPr sz="1900">
              <a:solidFill>
                <a:schemeClr val="dk1"/>
              </a:solidFill>
              <a:latin typeface="Bree Serif"/>
              <a:ea typeface="Bree Serif"/>
              <a:cs typeface="Bree Serif"/>
              <a:sym typeface="Bree Serif"/>
            </a:endParaRPr>
          </a:p>
        </p:txBody>
      </p:sp>
      <p:pic>
        <p:nvPicPr>
          <p:cNvPr id="56" name="Google Shape;56;p13" title="Afrobeat_instrumental_2021_heart_a_(getmp3.pro).mp3">
            <a:hlinkClick r:id="rId5"/>
          </p:cNvPr>
          <p:cNvPicPr preferRelativeResize="0"/>
          <p:nvPr/>
        </p:nvPicPr>
        <p:blipFill>
          <a:blip r:embed="rId6">
            <a:alphaModFix/>
          </a:blip>
          <a:stretch>
            <a:fillRect/>
          </a:stretch>
        </p:blipFill>
        <p:spPr>
          <a:xfrm>
            <a:off x="10070676" y="6870600"/>
            <a:ext cx="677800" cy="677800"/>
          </a:xfrm>
          <a:prstGeom prst="rect">
            <a:avLst/>
          </a:prstGeom>
          <a:noFill/>
          <a:ln>
            <a:noFill/>
          </a:ln>
        </p:spPr>
      </p:pic>
      <p:sp>
        <p:nvSpPr>
          <p:cNvPr id="57" name="Google Shape;57;p13"/>
          <p:cNvSpPr txBox="1"/>
          <p:nvPr/>
        </p:nvSpPr>
        <p:spPr>
          <a:xfrm>
            <a:off x="4072425" y="6870600"/>
            <a:ext cx="3426000" cy="5694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rgbClr val="274E13"/>
                </a:solidFill>
                <a:latin typeface="Bree Serif"/>
                <a:ea typeface="Bree Serif"/>
                <a:cs typeface="Bree Serif"/>
                <a:sym typeface="Bree Serif"/>
              </a:rPr>
              <a:t>11:45am - 12:45 pm</a:t>
            </a:r>
            <a:endParaRPr b="1" sz="2500">
              <a:solidFill>
                <a:srgbClr val="274E13"/>
              </a:solidFill>
              <a:latin typeface="Bree Serif"/>
              <a:ea typeface="Bree Serif"/>
              <a:cs typeface="Bree Serif"/>
              <a:sym typeface="Bree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 name="Shape 111"/>
        <p:cNvGrpSpPr/>
        <p:nvPr/>
      </p:nvGrpSpPr>
      <p:grpSpPr>
        <a:xfrm>
          <a:off x="0" y="0"/>
          <a:ext cx="0" cy="0"/>
          <a:chOff x="0" y="0"/>
          <a:chExt cx="0" cy="0"/>
        </a:xfrm>
      </p:grpSpPr>
      <p:sp>
        <p:nvSpPr>
          <p:cNvPr id="112" name="Google Shape;112;p22"/>
          <p:cNvSpPr txBox="1"/>
          <p:nvPr>
            <p:ph type="title"/>
          </p:nvPr>
        </p:nvSpPr>
        <p:spPr>
          <a:xfrm>
            <a:off x="2620930" y="499375"/>
            <a:ext cx="5877000" cy="865500"/>
          </a:xfrm>
          <a:prstGeom prst="rect">
            <a:avLst/>
          </a:prstGeom>
          <a:solidFill>
            <a:srgbClr val="FFF2CC"/>
          </a:solidFill>
          <a:ln cap="flat" cmpd="sng" w="76200">
            <a:solidFill>
              <a:srgbClr val="38761D"/>
            </a:solidFill>
            <a:prstDash val="solid"/>
            <a:round/>
            <a:headEnd len="sm" w="sm" type="none"/>
            <a:tailEnd len="sm" w="sm" type="none"/>
          </a:ln>
        </p:spPr>
        <p:txBody>
          <a:bodyPr anchorCtr="0" anchor="t" bIns="113100" lIns="113100" spcFirstLastPara="1" rIns="113100" wrap="square" tIns="113100">
            <a:normAutofit/>
          </a:bodyPr>
          <a:lstStyle/>
          <a:p>
            <a:pPr indent="0" lvl="0" marL="0" rtl="0" algn="ctr">
              <a:spcBef>
                <a:spcPts val="0"/>
              </a:spcBef>
              <a:spcAft>
                <a:spcPts val="0"/>
              </a:spcAft>
              <a:buClr>
                <a:schemeClr val="dk1"/>
              </a:buClr>
              <a:buSzPts val="1100"/>
              <a:buFont typeface="Arial"/>
              <a:buNone/>
            </a:pPr>
            <a:r>
              <a:rPr b="1" lang="en">
                <a:solidFill>
                  <a:srgbClr val="980000"/>
                </a:solidFill>
                <a:latin typeface="Bree Serif"/>
                <a:ea typeface="Bree Serif"/>
                <a:cs typeface="Bree Serif"/>
                <a:sym typeface="Bree Serif"/>
              </a:rPr>
              <a:t>The Civil War 1861</a:t>
            </a:r>
            <a:endParaRPr b="1">
              <a:solidFill>
                <a:srgbClr val="980000"/>
              </a:solidFill>
              <a:latin typeface="Bree Serif"/>
              <a:ea typeface="Bree Serif"/>
              <a:cs typeface="Bree Serif"/>
              <a:sym typeface="Bree Serif"/>
            </a:endParaRPr>
          </a:p>
        </p:txBody>
      </p:sp>
      <p:sp>
        <p:nvSpPr>
          <p:cNvPr id="113" name="Google Shape;113;p22"/>
          <p:cNvSpPr txBox="1"/>
          <p:nvPr>
            <p:ph idx="2" type="body"/>
          </p:nvPr>
        </p:nvSpPr>
        <p:spPr>
          <a:xfrm>
            <a:off x="6301700" y="1800250"/>
            <a:ext cx="5347500" cy="5236500"/>
          </a:xfrm>
          <a:prstGeom prst="rect">
            <a:avLst/>
          </a:prstGeom>
          <a:solidFill>
            <a:srgbClr val="FFF2CC"/>
          </a:solidFill>
          <a:ln cap="flat" cmpd="sng" w="114300">
            <a:solidFill>
              <a:srgbClr val="38761D"/>
            </a:solidFill>
            <a:prstDash val="solid"/>
            <a:round/>
            <a:headEnd len="sm" w="sm" type="none"/>
            <a:tailEnd len="sm" w="sm" type="none"/>
          </a:ln>
        </p:spPr>
        <p:txBody>
          <a:bodyPr anchorCtr="0" anchor="t" bIns="113100" lIns="113100" spcFirstLastPara="1" rIns="113100" wrap="square" tIns="113100">
            <a:normAutofit fontScale="25000"/>
          </a:bodyPr>
          <a:lstStyle/>
          <a:p>
            <a:pPr indent="-419100" lvl="0" marL="457200" rtl="0" algn="l">
              <a:lnSpc>
                <a:spcPct val="200000"/>
              </a:lnSpc>
              <a:spcBef>
                <a:spcPts val="0"/>
              </a:spcBef>
              <a:spcAft>
                <a:spcPts val="0"/>
              </a:spcAft>
              <a:buClr>
                <a:srgbClr val="980000"/>
              </a:buClr>
              <a:buSzPct val="100000"/>
              <a:buFont typeface="Bree Serif"/>
              <a:buChar char="●"/>
            </a:pPr>
            <a:r>
              <a:rPr lang="en" sz="12000">
                <a:solidFill>
                  <a:srgbClr val="980000"/>
                </a:solidFill>
                <a:latin typeface="Bree Serif"/>
                <a:ea typeface="Bree Serif"/>
                <a:cs typeface="Bree Serif"/>
                <a:sym typeface="Bree Serif"/>
              </a:rPr>
              <a:t>Confederacy- slave states</a:t>
            </a:r>
            <a:endParaRPr sz="12000">
              <a:solidFill>
                <a:srgbClr val="980000"/>
              </a:solidFill>
              <a:latin typeface="Bree Serif"/>
              <a:ea typeface="Bree Serif"/>
              <a:cs typeface="Bree Serif"/>
              <a:sym typeface="Bree Serif"/>
            </a:endParaRPr>
          </a:p>
          <a:p>
            <a:pPr indent="-419100" lvl="0" marL="457200" rtl="0" algn="l">
              <a:lnSpc>
                <a:spcPct val="200000"/>
              </a:lnSpc>
              <a:spcBef>
                <a:spcPts val="0"/>
              </a:spcBef>
              <a:spcAft>
                <a:spcPts val="0"/>
              </a:spcAft>
              <a:buClr>
                <a:srgbClr val="980000"/>
              </a:buClr>
              <a:buSzPct val="100000"/>
              <a:buFont typeface="Bree Serif"/>
              <a:buChar char="●"/>
            </a:pPr>
            <a:r>
              <a:rPr lang="en" sz="12000">
                <a:solidFill>
                  <a:srgbClr val="980000"/>
                </a:solidFill>
                <a:latin typeface="Bree Serif"/>
                <a:ea typeface="Bree Serif"/>
                <a:cs typeface="Bree Serif"/>
                <a:sym typeface="Bree Serif"/>
              </a:rPr>
              <a:t>Union - mostly free states</a:t>
            </a:r>
            <a:endParaRPr sz="12000">
              <a:solidFill>
                <a:srgbClr val="980000"/>
              </a:solidFill>
              <a:latin typeface="Bree Serif"/>
              <a:ea typeface="Bree Serif"/>
              <a:cs typeface="Bree Serif"/>
              <a:sym typeface="Bree Serif"/>
            </a:endParaRPr>
          </a:p>
          <a:p>
            <a:pPr indent="-419100" lvl="0" marL="457200" rtl="0" algn="l">
              <a:lnSpc>
                <a:spcPct val="100000"/>
              </a:lnSpc>
              <a:spcBef>
                <a:spcPts val="0"/>
              </a:spcBef>
              <a:spcAft>
                <a:spcPts val="0"/>
              </a:spcAft>
              <a:buClr>
                <a:srgbClr val="980000"/>
              </a:buClr>
              <a:buSzPct val="100000"/>
              <a:buFont typeface="Bree Serif"/>
              <a:buChar char="●"/>
            </a:pPr>
            <a:r>
              <a:rPr lang="en" sz="12000">
                <a:solidFill>
                  <a:srgbClr val="980000"/>
                </a:solidFill>
                <a:latin typeface="Bree Serif"/>
                <a:ea typeface="Bree Serif"/>
                <a:cs typeface="Bree Serif"/>
                <a:sym typeface="Bree Serif"/>
              </a:rPr>
              <a:t>Border States (Maryland, Delaware, Kentucky, Missouri) - slave states</a:t>
            </a:r>
            <a:endParaRPr sz="12000">
              <a:solidFill>
                <a:srgbClr val="980000"/>
              </a:solidFill>
              <a:latin typeface="Bree Serif"/>
              <a:ea typeface="Bree Serif"/>
              <a:cs typeface="Bree Serif"/>
              <a:sym typeface="Bree Serif"/>
            </a:endParaRPr>
          </a:p>
          <a:p>
            <a:pPr indent="0" lvl="0" marL="457200" rtl="0" algn="l">
              <a:lnSpc>
                <a:spcPct val="100000"/>
              </a:lnSpc>
              <a:spcBef>
                <a:spcPts val="0"/>
              </a:spcBef>
              <a:spcAft>
                <a:spcPts val="0"/>
              </a:spcAft>
              <a:buNone/>
            </a:pPr>
            <a:r>
              <a:t/>
            </a:r>
            <a:endParaRPr sz="12000">
              <a:solidFill>
                <a:srgbClr val="980000"/>
              </a:solidFill>
              <a:latin typeface="Bree Serif"/>
              <a:ea typeface="Bree Serif"/>
              <a:cs typeface="Bree Serif"/>
              <a:sym typeface="Bree Serif"/>
            </a:endParaRPr>
          </a:p>
          <a:p>
            <a:pPr indent="-419100" lvl="0" marL="457200" rtl="0" algn="l">
              <a:lnSpc>
                <a:spcPct val="100000"/>
              </a:lnSpc>
              <a:spcBef>
                <a:spcPts val="0"/>
              </a:spcBef>
              <a:spcAft>
                <a:spcPts val="0"/>
              </a:spcAft>
              <a:buClr>
                <a:srgbClr val="980000"/>
              </a:buClr>
              <a:buSzPct val="100000"/>
              <a:buFont typeface="Bree Serif"/>
              <a:buChar char="●"/>
            </a:pPr>
            <a:r>
              <a:rPr lang="en" sz="12000">
                <a:solidFill>
                  <a:srgbClr val="980000"/>
                </a:solidFill>
                <a:latin typeface="Bree Serif"/>
                <a:ea typeface="Bree Serif"/>
                <a:cs typeface="Bree Serif"/>
                <a:sym typeface="Bree Serif"/>
              </a:rPr>
              <a:t>West Virginia, District of Columbia - slave, then free</a:t>
            </a:r>
            <a:endParaRPr sz="12000">
              <a:solidFill>
                <a:srgbClr val="980000"/>
              </a:solidFill>
              <a:latin typeface="Bree Serif"/>
              <a:ea typeface="Bree Serif"/>
              <a:cs typeface="Bree Serif"/>
              <a:sym typeface="Bree Serif"/>
            </a:endParaRPr>
          </a:p>
          <a:p>
            <a:pPr indent="0" lvl="0" marL="457200" rtl="0" algn="l">
              <a:spcBef>
                <a:spcPts val="0"/>
              </a:spcBef>
              <a:spcAft>
                <a:spcPts val="0"/>
              </a:spcAft>
              <a:buClr>
                <a:schemeClr val="dk1"/>
              </a:buClr>
              <a:buSzPct val="64705"/>
              <a:buFont typeface="Arial"/>
              <a:buNone/>
            </a:pPr>
            <a:r>
              <a:t/>
            </a:r>
            <a:endParaRPr>
              <a:solidFill>
                <a:srgbClr val="980000"/>
              </a:solidFill>
            </a:endParaRPr>
          </a:p>
          <a:p>
            <a:pPr indent="0" lvl="0" marL="0" rtl="0" algn="l">
              <a:spcBef>
                <a:spcPts val="1500"/>
              </a:spcBef>
              <a:spcAft>
                <a:spcPts val="1500"/>
              </a:spcAft>
              <a:buNone/>
            </a:pPr>
            <a:r>
              <a:t/>
            </a:r>
            <a:endParaRPr/>
          </a:p>
        </p:txBody>
      </p:sp>
      <p:pic>
        <p:nvPicPr>
          <p:cNvPr id="114" name="Google Shape;114;p22"/>
          <p:cNvPicPr preferRelativeResize="0"/>
          <p:nvPr/>
        </p:nvPicPr>
        <p:blipFill>
          <a:blip r:embed="rId4">
            <a:alphaModFix/>
          </a:blip>
          <a:stretch>
            <a:fillRect/>
          </a:stretch>
        </p:blipFill>
        <p:spPr>
          <a:xfrm>
            <a:off x="378950" y="1910025"/>
            <a:ext cx="5447918" cy="5126725"/>
          </a:xfrm>
          <a:prstGeom prst="rect">
            <a:avLst/>
          </a:prstGeom>
          <a:noFill/>
          <a:ln cap="flat" cmpd="sng" w="114300">
            <a:solidFill>
              <a:srgbClr val="38761D"/>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23"/>
          <p:cNvSpPr txBox="1"/>
          <p:nvPr>
            <p:ph type="title"/>
          </p:nvPr>
        </p:nvSpPr>
        <p:spPr>
          <a:xfrm>
            <a:off x="664925" y="378800"/>
            <a:ext cx="10816800" cy="865500"/>
          </a:xfrm>
          <a:prstGeom prst="rect">
            <a:avLst/>
          </a:prstGeom>
          <a:solidFill>
            <a:srgbClr val="85200C"/>
          </a:solidFill>
          <a:ln cap="flat" cmpd="sng" w="76200">
            <a:solidFill>
              <a:srgbClr val="FFF2CC"/>
            </a:solidFill>
            <a:prstDash val="solid"/>
            <a:round/>
            <a:headEnd len="sm" w="sm" type="none"/>
            <a:tailEnd len="sm" w="sm" type="none"/>
          </a:ln>
        </p:spPr>
        <p:txBody>
          <a:bodyPr anchorCtr="0" anchor="t" bIns="113100" lIns="113100" spcFirstLastPara="1" rIns="113100" wrap="square" tIns="113100">
            <a:noAutofit/>
          </a:bodyPr>
          <a:lstStyle/>
          <a:p>
            <a:pPr indent="0" lvl="0" marL="0" rtl="0" algn="ctr">
              <a:spcBef>
                <a:spcPts val="0"/>
              </a:spcBef>
              <a:spcAft>
                <a:spcPts val="0"/>
              </a:spcAft>
              <a:buClr>
                <a:schemeClr val="dk1"/>
              </a:buClr>
              <a:buSzPts val="990"/>
              <a:buFont typeface="Arial"/>
              <a:buNone/>
            </a:pPr>
            <a:r>
              <a:rPr lang="en" sz="3650">
                <a:solidFill>
                  <a:srgbClr val="FFF2CC"/>
                </a:solidFill>
                <a:latin typeface="Bree Serif"/>
                <a:ea typeface="Bree Serif"/>
                <a:cs typeface="Bree Serif"/>
                <a:sym typeface="Bree Serif"/>
              </a:rPr>
              <a:t>Emancipation Proclamation  - September 22, 1862</a:t>
            </a:r>
            <a:endParaRPr sz="3650">
              <a:solidFill>
                <a:srgbClr val="FFF2CC"/>
              </a:solidFill>
              <a:latin typeface="Bree Serif"/>
              <a:ea typeface="Bree Serif"/>
              <a:cs typeface="Bree Serif"/>
              <a:sym typeface="Bree Serif"/>
            </a:endParaRPr>
          </a:p>
          <a:p>
            <a:pPr indent="0" lvl="0" marL="0" rtl="0" algn="l">
              <a:spcBef>
                <a:spcPts val="0"/>
              </a:spcBef>
              <a:spcAft>
                <a:spcPts val="0"/>
              </a:spcAft>
              <a:buSzPts val="990"/>
              <a:buNone/>
            </a:pPr>
            <a:r>
              <a:t/>
            </a:r>
            <a:endParaRPr sz="3350"/>
          </a:p>
        </p:txBody>
      </p:sp>
      <p:sp>
        <p:nvSpPr>
          <p:cNvPr id="120" name="Google Shape;120;p23"/>
          <p:cNvSpPr txBox="1"/>
          <p:nvPr>
            <p:ph idx="2" type="body"/>
          </p:nvPr>
        </p:nvSpPr>
        <p:spPr>
          <a:xfrm>
            <a:off x="6282125" y="1741525"/>
            <a:ext cx="5199600" cy="5483400"/>
          </a:xfrm>
          <a:prstGeom prst="rect">
            <a:avLst/>
          </a:prstGeom>
          <a:solidFill>
            <a:srgbClr val="FFF2CC"/>
          </a:solidFill>
          <a:ln cap="flat" cmpd="sng" w="114300">
            <a:solidFill>
              <a:srgbClr val="980000"/>
            </a:solidFill>
            <a:prstDash val="solid"/>
            <a:round/>
            <a:headEnd len="sm" w="sm" type="none"/>
            <a:tailEnd len="sm" w="sm" type="none"/>
          </a:ln>
        </p:spPr>
        <p:txBody>
          <a:bodyPr anchorCtr="0" anchor="t" bIns="113100" lIns="113100" spcFirstLastPara="1" rIns="113100" wrap="square" tIns="113100">
            <a:normAutofit fontScale="92500" lnSpcReduction="10000"/>
          </a:bodyPr>
          <a:lstStyle/>
          <a:p>
            <a:pPr indent="0" lvl="0" marL="0" rtl="0" algn="l">
              <a:spcBef>
                <a:spcPts val="0"/>
              </a:spcBef>
              <a:spcAft>
                <a:spcPts val="0"/>
              </a:spcAft>
              <a:buClr>
                <a:schemeClr val="dk1"/>
              </a:buClr>
              <a:buSzPct val="38596"/>
              <a:buFont typeface="Arial"/>
              <a:buNone/>
            </a:pPr>
            <a:r>
              <a:t/>
            </a:r>
            <a:endParaRPr i="1" sz="2850">
              <a:solidFill>
                <a:schemeClr val="dk1"/>
              </a:solidFill>
              <a:latin typeface="Bree Serif"/>
              <a:ea typeface="Bree Serif"/>
              <a:cs typeface="Bree Serif"/>
              <a:sym typeface="Bree Serif"/>
            </a:endParaRPr>
          </a:p>
          <a:p>
            <a:pPr indent="0" lvl="0" marL="0" rtl="0" algn="l">
              <a:spcBef>
                <a:spcPts val="1100"/>
              </a:spcBef>
              <a:spcAft>
                <a:spcPts val="0"/>
              </a:spcAft>
              <a:buClr>
                <a:schemeClr val="dk1"/>
              </a:buClr>
              <a:buSzPct val="38596"/>
              <a:buFont typeface="Arial"/>
              <a:buNone/>
            </a:pPr>
            <a:r>
              <a:rPr i="1" lang="en" sz="2850">
                <a:solidFill>
                  <a:schemeClr val="dk1"/>
                </a:solidFill>
                <a:latin typeface="Bree Serif"/>
                <a:ea typeface="Bree Serif"/>
                <a:cs typeface="Bree Serif"/>
                <a:sym typeface="Bree Serif"/>
              </a:rPr>
              <a:t>That on the first day of January, in the year of our Lord one thousand eight hundred and sixty-three, all persons held as slaves within any State or designated part of a State, the people whereof shall then be in rebellion against the United States, shall be then, thenceforward, and forever free.</a:t>
            </a:r>
            <a:endParaRPr i="1" sz="2850">
              <a:solidFill>
                <a:schemeClr val="dk1"/>
              </a:solidFill>
              <a:latin typeface="Bree Serif"/>
              <a:ea typeface="Bree Serif"/>
              <a:cs typeface="Bree Serif"/>
              <a:sym typeface="Bree Serif"/>
            </a:endParaRPr>
          </a:p>
          <a:p>
            <a:pPr indent="0" lvl="0" marL="0" rtl="0" algn="l">
              <a:spcBef>
                <a:spcPts val="1100"/>
              </a:spcBef>
              <a:spcAft>
                <a:spcPts val="1500"/>
              </a:spcAft>
              <a:buNone/>
            </a:pPr>
            <a:r>
              <a:t/>
            </a:r>
            <a:endParaRPr/>
          </a:p>
        </p:txBody>
      </p:sp>
      <p:pic>
        <p:nvPicPr>
          <p:cNvPr descr="File:Abraham Lincoln November 1863.jpg - Wikimedia Commons" id="121" name="Google Shape;121;p23"/>
          <p:cNvPicPr preferRelativeResize="0"/>
          <p:nvPr/>
        </p:nvPicPr>
        <p:blipFill rotWithShape="1">
          <a:blip r:embed="rId4">
            <a:alphaModFix/>
          </a:blip>
          <a:srcRect b="2922" l="0" r="0" t="0"/>
          <a:stretch/>
        </p:blipFill>
        <p:spPr>
          <a:xfrm>
            <a:off x="664925" y="1741500"/>
            <a:ext cx="4787849" cy="5483424"/>
          </a:xfrm>
          <a:prstGeom prst="rect">
            <a:avLst/>
          </a:prstGeom>
          <a:noFill/>
          <a:ln cap="flat" cmpd="sng" w="76200">
            <a:solidFill>
              <a:srgbClr val="FFF2CC"/>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24"/>
          <p:cNvSpPr txBox="1"/>
          <p:nvPr/>
        </p:nvSpPr>
        <p:spPr>
          <a:xfrm>
            <a:off x="4379375" y="1915925"/>
            <a:ext cx="3029700" cy="3948000"/>
          </a:xfrm>
          <a:prstGeom prst="rect">
            <a:avLst/>
          </a:prstGeom>
          <a:solidFill>
            <a:srgbClr val="FFD966"/>
          </a:solidFill>
          <a:ln cap="flat" cmpd="sng" w="7620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450850" lvl="0" marL="457200" rtl="0" algn="l">
              <a:lnSpc>
                <a:spcPct val="150000"/>
              </a:lnSpc>
              <a:spcBef>
                <a:spcPts val="0"/>
              </a:spcBef>
              <a:spcAft>
                <a:spcPts val="0"/>
              </a:spcAft>
              <a:buClr>
                <a:srgbClr val="274E13"/>
              </a:buClr>
              <a:buSzPts val="3500"/>
              <a:buFont typeface="Bree Serif"/>
              <a:buChar char="●"/>
            </a:pPr>
            <a:r>
              <a:rPr lang="en" sz="3500">
                <a:solidFill>
                  <a:srgbClr val="274E13"/>
                </a:solidFill>
                <a:latin typeface="Bree Serif"/>
                <a:ea typeface="Bree Serif"/>
                <a:cs typeface="Bree Serif"/>
                <a:sym typeface="Bree Serif"/>
              </a:rPr>
              <a:t>Moral?</a:t>
            </a:r>
            <a:endParaRPr sz="3500">
              <a:solidFill>
                <a:srgbClr val="274E13"/>
              </a:solidFill>
              <a:latin typeface="Bree Serif"/>
              <a:ea typeface="Bree Serif"/>
              <a:cs typeface="Bree Serif"/>
              <a:sym typeface="Bree Serif"/>
            </a:endParaRPr>
          </a:p>
          <a:p>
            <a:pPr indent="-450850" lvl="0" marL="457200" rtl="0" algn="l">
              <a:lnSpc>
                <a:spcPct val="150000"/>
              </a:lnSpc>
              <a:spcBef>
                <a:spcPts val="0"/>
              </a:spcBef>
              <a:spcAft>
                <a:spcPts val="0"/>
              </a:spcAft>
              <a:buClr>
                <a:srgbClr val="274E13"/>
              </a:buClr>
              <a:buSzPts val="3500"/>
              <a:buFont typeface="Bree Serif"/>
              <a:buChar char="●"/>
            </a:pPr>
            <a:r>
              <a:rPr lang="en" sz="3500">
                <a:solidFill>
                  <a:srgbClr val="274E13"/>
                </a:solidFill>
                <a:latin typeface="Bree Serif"/>
                <a:ea typeface="Bree Serif"/>
                <a:cs typeface="Bree Serif"/>
                <a:sym typeface="Bree Serif"/>
              </a:rPr>
              <a:t>Political?</a:t>
            </a:r>
            <a:endParaRPr sz="3500">
              <a:solidFill>
                <a:srgbClr val="274E13"/>
              </a:solidFill>
              <a:latin typeface="Bree Serif"/>
              <a:ea typeface="Bree Serif"/>
              <a:cs typeface="Bree Serif"/>
              <a:sym typeface="Bree Serif"/>
            </a:endParaRPr>
          </a:p>
          <a:p>
            <a:pPr indent="-450850" lvl="0" marL="457200" rtl="0" algn="l">
              <a:lnSpc>
                <a:spcPct val="150000"/>
              </a:lnSpc>
              <a:spcBef>
                <a:spcPts val="0"/>
              </a:spcBef>
              <a:spcAft>
                <a:spcPts val="0"/>
              </a:spcAft>
              <a:buClr>
                <a:srgbClr val="274E13"/>
              </a:buClr>
              <a:buSzPts val="3500"/>
              <a:buFont typeface="Bree Serif"/>
              <a:buChar char="●"/>
            </a:pPr>
            <a:r>
              <a:rPr lang="en" sz="3500">
                <a:solidFill>
                  <a:srgbClr val="274E13"/>
                </a:solidFill>
                <a:latin typeface="Bree Serif"/>
                <a:ea typeface="Bree Serif"/>
                <a:cs typeface="Bree Serif"/>
                <a:sym typeface="Bree Serif"/>
              </a:rPr>
              <a:t>Economic?</a:t>
            </a:r>
            <a:endParaRPr sz="3500">
              <a:solidFill>
                <a:srgbClr val="274E13"/>
              </a:solidFill>
              <a:latin typeface="Bree Serif"/>
              <a:ea typeface="Bree Serif"/>
              <a:cs typeface="Bree Serif"/>
              <a:sym typeface="Bree Serif"/>
            </a:endParaRPr>
          </a:p>
          <a:p>
            <a:pPr indent="-450850" lvl="0" marL="457200" rtl="0" algn="l">
              <a:lnSpc>
                <a:spcPct val="150000"/>
              </a:lnSpc>
              <a:spcBef>
                <a:spcPts val="0"/>
              </a:spcBef>
              <a:spcAft>
                <a:spcPts val="0"/>
              </a:spcAft>
              <a:buClr>
                <a:srgbClr val="274E13"/>
              </a:buClr>
              <a:buSzPts val="3500"/>
              <a:buFont typeface="Bree Serif"/>
              <a:buChar char="●"/>
            </a:pPr>
            <a:r>
              <a:rPr lang="en" sz="3500">
                <a:solidFill>
                  <a:srgbClr val="274E13"/>
                </a:solidFill>
                <a:latin typeface="Bree Serif"/>
                <a:ea typeface="Bree Serif"/>
                <a:cs typeface="Bree Serif"/>
                <a:sym typeface="Bree Serif"/>
              </a:rPr>
              <a:t>Military?</a:t>
            </a:r>
            <a:endParaRPr sz="3500">
              <a:solidFill>
                <a:srgbClr val="274E13"/>
              </a:solidFill>
              <a:latin typeface="Bree Serif"/>
              <a:ea typeface="Bree Serif"/>
              <a:cs typeface="Bree Serif"/>
              <a:sym typeface="Bree Serif"/>
            </a:endParaRPr>
          </a:p>
          <a:p>
            <a:pPr indent="0" lvl="0" marL="0" rtl="0" algn="ctr">
              <a:spcBef>
                <a:spcPts val="1500"/>
              </a:spcBef>
              <a:spcAft>
                <a:spcPts val="0"/>
              </a:spcAft>
              <a:buNone/>
            </a:pPr>
            <a:r>
              <a:t/>
            </a:r>
            <a:endParaRPr b="1" sz="2200">
              <a:latin typeface="Bree Serif"/>
              <a:ea typeface="Bree Serif"/>
              <a:cs typeface="Bree Serif"/>
              <a:sym typeface="Bree Serif"/>
            </a:endParaRPr>
          </a:p>
        </p:txBody>
      </p:sp>
      <p:sp>
        <p:nvSpPr>
          <p:cNvPr id="127" name="Google Shape;127;p24"/>
          <p:cNvSpPr txBox="1"/>
          <p:nvPr/>
        </p:nvSpPr>
        <p:spPr>
          <a:xfrm>
            <a:off x="363750" y="207725"/>
            <a:ext cx="116673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rgbClr val="FFD966"/>
                </a:solidFill>
                <a:latin typeface="Bree Serif"/>
                <a:ea typeface="Bree Serif"/>
                <a:cs typeface="Bree Serif"/>
                <a:sym typeface="Bree Serif"/>
              </a:rPr>
              <a:t>What were the c</a:t>
            </a:r>
            <a:r>
              <a:rPr lang="en" sz="3200">
                <a:solidFill>
                  <a:srgbClr val="FFD966"/>
                </a:solidFill>
                <a:latin typeface="Bree Serif"/>
                <a:ea typeface="Bree Serif"/>
                <a:cs typeface="Bree Serif"/>
                <a:sym typeface="Bree Serif"/>
              </a:rPr>
              <a:t>auses of the Emancipation Proclamation?</a:t>
            </a:r>
            <a:endParaRPr sz="3200">
              <a:solidFill>
                <a:srgbClr val="FFD966"/>
              </a:solidFill>
              <a:latin typeface="Bree Serif"/>
              <a:ea typeface="Bree Serif"/>
              <a:cs typeface="Bree Serif"/>
              <a:sym typeface="Bree Serif"/>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25"/>
          <p:cNvSpPr txBox="1"/>
          <p:nvPr>
            <p:ph idx="1" type="body"/>
          </p:nvPr>
        </p:nvSpPr>
        <p:spPr>
          <a:xfrm>
            <a:off x="5943600" y="1743125"/>
            <a:ext cx="5392200" cy="5683800"/>
          </a:xfrm>
          <a:prstGeom prst="rect">
            <a:avLst/>
          </a:prstGeom>
          <a:solidFill>
            <a:srgbClr val="FFF2CC"/>
          </a:solidFill>
          <a:ln cap="flat" cmpd="sng" w="76200">
            <a:solidFill>
              <a:srgbClr val="274E13"/>
            </a:solidFill>
            <a:prstDash val="solid"/>
            <a:round/>
            <a:headEnd len="sm" w="sm" type="none"/>
            <a:tailEnd len="sm" w="sm" type="none"/>
          </a:ln>
        </p:spPr>
        <p:txBody>
          <a:bodyPr anchorCtr="0" anchor="t" bIns="113100" lIns="113100" spcFirstLastPara="1" rIns="113100" wrap="square" tIns="113100">
            <a:normAutofit fontScale="25000" lnSpcReduction="20000"/>
          </a:bodyPr>
          <a:lstStyle/>
          <a:p>
            <a:pPr indent="0" lvl="0" marL="0" rtl="0" algn="ctr">
              <a:lnSpc>
                <a:spcPct val="100000"/>
              </a:lnSpc>
              <a:spcBef>
                <a:spcPts val="500"/>
              </a:spcBef>
              <a:spcAft>
                <a:spcPts val="0"/>
              </a:spcAft>
              <a:buNone/>
            </a:pPr>
            <a:r>
              <a:rPr b="1" lang="en" sz="8600">
                <a:solidFill>
                  <a:srgbClr val="274E13"/>
                </a:solidFill>
                <a:latin typeface="Bree Serif"/>
                <a:ea typeface="Bree Serif"/>
                <a:cs typeface="Bree Serif"/>
                <a:sym typeface="Bree Serif"/>
              </a:rPr>
              <a:t>General Order No. 3, June 19, 1865</a:t>
            </a:r>
            <a:endParaRPr b="1" sz="8600">
              <a:solidFill>
                <a:srgbClr val="274E13"/>
              </a:solidFill>
              <a:latin typeface="Bree Serif"/>
              <a:ea typeface="Bree Serif"/>
              <a:cs typeface="Bree Serif"/>
              <a:sym typeface="Bree Serif"/>
            </a:endParaRPr>
          </a:p>
          <a:p>
            <a:pPr indent="0" lvl="0" marL="0" rtl="0" algn="l">
              <a:lnSpc>
                <a:spcPct val="100000"/>
              </a:lnSpc>
              <a:spcBef>
                <a:spcPts val="500"/>
              </a:spcBef>
              <a:spcAft>
                <a:spcPts val="0"/>
              </a:spcAft>
              <a:buNone/>
            </a:pPr>
            <a:r>
              <a:t/>
            </a:r>
            <a:endParaRPr sz="1050">
              <a:solidFill>
                <a:srgbClr val="202122"/>
              </a:solidFill>
              <a:highlight>
                <a:srgbClr val="FFFFFF"/>
              </a:highlight>
              <a:latin typeface="Bree Serif"/>
              <a:ea typeface="Bree Serif"/>
              <a:cs typeface="Bree Serif"/>
              <a:sym typeface="Bree Serif"/>
            </a:endParaRPr>
          </a:p>
          <a:p>
            <a:pPr indent="-228600" lvl="0" marL="457200" rtl="0" algn="l">
              <a:lnSpc>
                <a:spcPct val="115000"/>
              </a:lnSpc>
              <a:spcBef>
                <a:spcPts val="500"/>
              </a:spcBef>
              <a:spcAft>
                <a:spcPts val="0"/>
              </a:spcAft>
              <a:buNone/>
            </a:pPr>
            <a:r>
              <a:rPr i="1" lang="en" sz="8157">
                <a:solidFill>
                  <a:srgbClr val="3C3936"/>
                </a:solidFill>
                <a:latin typeface="Bree Serif"/>
                <a:ea typeface="Bree Serif"/>
                <a:cs typeface="Bree Serif"/>
                <a:sym typeface="Bree Serif"/>
              </a:rPr>
              <a:t>The people are informed that in accordance with a Proclamation from the Executive of the United States, all slaves are free. This involves an absolute equality of personal rights and rights of property, between former masters and slaves, and the connection heretofore existing between them, become that between employer and hired labor. </a:t>
            </a:r>
            <a:endParaRPr i="1" sz="8157">
              <a:solidFill>
                <a:srgbClr val="3C3936"/>
              </a:solidFill>
              <a:latin typeface="Bree Serif"/>
              <a:ea typeface="Bree Serif"/>
              <a:cs typeface="Bree Serif"/>
              <a:sym typeface="Bree Serif"/>
            </a:endParaRPr>
          </a:p>
          <a:p>
            <a:pPr indent="-228600" lvl="0" marL="457200" rtl="0" algn="l">
              <a:lnSpc>
                <a:spcPct val="115000"/>
              </a:lnSpc>
              <a:spcBef>
                <a:spcPts val="2400"/>
              </a:spcBef>
              <a:spcAft>
                <a:spcPts val="0"/>
              </a:spcAft>
              <a:buNone/>
            </a:pPr>
            <a:r>
              <a:rPr i="1" lang="en" sz="8157">
                <a:solidFill>
                  <a:srgbClr val="3C3936"/>
                </a:solidFill>
                <a:latin typeface="Bree Serif"/>
                <a:ea typeface="Bree Serif"/>
                <a:cs typeface="Bree Serif"/>
                <a:sym typeface="Bree Serif"/>
              </a:rPr>
              <a:t>The freed are advised to remain at their present homes, and work for wages. They are informed that they will not be allowed to collect at military posts; and that they will not be supported in idleness either there or elsewhere.</a:t>
            </a:r>
            <a:endParaRPr i="1" sz="8157">
              <a:solidFill>
                <a:srgbClr val="3C3936"/>
              </a:solidFill>
              <a:latin typeface="Bree Serif"/>
              <a:ea typeface="Bree Serif"/>
              <a:cs typeface="Bree Serif"/>
              <a:sym typeface="Bree Serif"/>
            </a:endParaRPr>
          </a:p>
          <a:p>
            <a:pPr indent="-228600" lvl="0" marL="457200" rtl="0" algn="l">
              <a:lnSpc>
                <a:spcPct val="100000"/>
              </a:lnSpc>
              <a:spcBef>
                <a:spcPts val="2400"/>
              </a:spcBef>
              <a:spcAft>
                <a:spcPts val="0"/>
              </a:spcAft>
              <a:buNone/>
            </a:pPr>
            <a:r>
              <a:t/>
            </a:r>
            <a:endParaRPr sz="950">
              <a:solidFill>
                <a:srgbClr val="202122"/>
              </a:solidFill>
              <a:highlight>
                <a:srgbClr val="FFFFFF"/>
              </a:highlight>
            </a:endParaRPr>
          </a:p>
          <a:p>
            <a:pPr indent="0" lvl="0" marL="457200" rtl="0" algn="l">
              <a:lnSpc>
                <a:spcPct val="100000"/>
              </a:lnSpc>
              <a:spcBef>
                <a:spcPts val="0"/>
              </a:spcBef>
              <a:spcAft>
                <a:spcPts val="0"/>
              </a:spcAft>
              <a:buNone/>
            </a:pPr>
            <a:r>
              <a:t/>
            </a:r>
            <a:endParaRPr sz="3100">
              <a:solidFill>
                <a:schemeClr val="dk1"/>
              </a:solidFill>
              <a:latin typeface="Bree Serif"/>
              <a:ea typeface="Bree Serif"/>
              <a:cs typeface="Bree Serif"/>
              <a:sym typeface="Bree Serif"/>
            </a:endParaRPr>
          </a:p>
          <a:p>
            <a:pPr indent="0" lvl="0" marL="457200" rtl="0" algn="l">
              <a:spcBef>
                <a:spcPts val="0"/>
              </a:spcBef>
              <a:spcAft>
                <a:spcPts val="1500"/>
              </a:spcAft>
              <a:buNone/>
            </a:pPr>
            <a:r>
              <a:t/>
            </a:r>
            <a:endParaRPr sz="2600">
              <a:solidFill>
                <a:schemeClr val="dk1"/>
              </a:solidFill>
              <a:latin typeface="Bree Serif"/>
              <a:ea typeface="Bree Serif"/>
              <a:cs typeface="Bree Serif"/>
              <a:sym typeface="Bree Serif"/>
            </a:endParaRPr>
          </a:p>
        </p:txBody>
      </p:sp>
      <p:sp>
        <p:nvSpPr>
          <p:cNvPr id="133" name="Google Shape;133;p25"/>
          <p:cNvSpPr txBox="1"/>
          <p:nvPr>
            <p:ph type="title"/>
          </p:nvPr>
        </p:nvSpPr>
        <p:spPr>
          <a:xfrm>
            <a:off x="405300" y="145899"/>
            <a:ext cx="11076600" cy="1242900"/>
          </a:xfrm>
          <a:prstGeom prst="rect">
            <a:avLst/>
          </a:prstGeom>
          <a:solidFill>
            <a:srgbClr val="FFF2CC"/>
          </a:solidFill>
          <a:ln cap="flat" cmpd="sng" w="76200">
            <a:solidFill>
              <a:srgbClr val="274E13"/>
            </a:solidFill>
            <a:prstDash val="solid"/>
            <a:round/>
            <a:headEnd len="sm" w="sm" type="none"/>
            <a:tailEnd len="sm" w="sm" type="none"/>
          </a:ln>
        </p:spPr>
        <p:txBody>
          <a:bodyPr anchorCtr="0" anchor="t" bIns="113100" lIns="113100" spcFirstLastPara="1" rIns="113100" wrap="square" tIns="113100">
            <a:normAutofit/>
          </a:bodyPr>
          <a:lstStyle/>
          <a:p>
            <a:pPr indent="0" lvl="0" marL="0" rtl="0" algn="ctr">
              <a:spcBef>
                <a:spcPts val="0"/>
              </a:spcBef>
              <a:spcAft>
                <a:spcPts val="0"/>
              </a:spcAft>
              <a:buClr>
                <a:schemeClr val="dk1"/>
              </a:buClr>
              <a:buSzPts val="1100"/>
              <a:buFont typeface="Arial"/>
              <a:buNone/>
            </a:pPr>
            <a:r>
              <a:rPr b="1" lang="en" sz="3058">
                <a:solidFill>
                  <a:srgbClr val="274E13"/>
                </a:solidFill>
                <a:latin typeface="Bree Serif"/>
                <a:ea typeface="Bree Serif"/>
                <a:cs typeface="Bree Serif"/>
                <a:sym typeface="Bree Serif"/>
              </a:rPr>
              <a:t>Major General Gordon Granger, 1821-1876</a:t>
            </a:r>
            <a:endParaRPr b="1" sz="3058">
              <a:solidFill>
                <a:srgbClr val="274E13"/>
              </a:solidFill>
              <a:latin typeface="Bree Serif"/>
              <a:ea typeface="Bree Serif"/>
              <a:cs typeface="Bree Serif"/>
              <a:sym typeface="Bree Serif"/>
            </a:endParaRPr>
          </a:p>
          <a:p>
            <a:pPr indent="0" lvl="0" marL="457200" rtl="0" algn="ctr">
              <a:spcBef>
                <a:spcPts val="0"/>
              </a:spcBef>
              <a:spcAft>
                <a:spcPts val="0"/>
              </a:spcAft>
              <a:buClr>
                <a:schemeClr val="dk1"/>
              </a:buClr>
              <a:buSzPts val="1100"/>
              <a:buFont typeface="Arial"/>
              <a:buNone/>
            </a:pPr>
            <a:r>
              <a:rPr b="1" lang="en" sz="3058">
                <a:solidFill>
                  <a:srgbClr val="274E13"/>
                </a:solidFill>
                <a:latin typeface="Bree Serif"/>
                <a:ea typeface="Bree Serif"/>
                <a:cs typeface="Bree Serif"/>
                <a:sym typeface="Bree Serif"/>
              </a:rPr>
              <a:t>Commander, Department of Texas</a:t>
            </a:r>
            <a:endParaRPr b="1">
              <a:solidFill>
                <a:srgbClr val="274E13"/>
              </a:solidFill>
            </a:endParaRPr>
          </a:p>
        </p:txBody>
      </p:sp>
      <p:sp>
        <p:nvSpPr>
          <p:cNvPr id="134" name="Google Shape;134;p25"/>
          <p:cNvSpPr txBox="1"/>
          <p:nvPr>
            <p:ph idx="2" type="body"/>
          </p:nvPr>
        </p:nvSpPr>
        <p:spPr>
          <a:xfrm>
            <a:off x="511300" y="1743125"/>
            <a:ext cx="5199600" cy="5775600"/>
          </a:xfrm>
          <a:prstGeom prst="rect">
            <a:avLst/>
          </a:prstGeom>
          <a:solidFill>
            <a:srgbClr val="FFF2CC"/>
          </a:solidFill>
        </p:spPr>
        <p:txBody>
          <a:bodyPr anchorCtr="0" anchor="t" bIns="113100" lIns="113100" spcFirstLastPara="1" rIns="113100" wrap="square" tIns="113100">
            <a:normAutofit/>
          </a:bodyPr>
          <a:lstStyle/>
          <a:p>
            <a:pPr indent="0" lvl="0" marL="0" rtl="0" algn="l">
              <a:spcBef>
                <a:spcPts val="0"/>
              </a:spcBef>
              <a:spcAft>
                <a:spcPts val="1500"/>
              </a:spcAft>
              <a:buNone/>
            </a:pPr>
            <a:r>
              <a:t/>
            </a:r>
            <a:endParaRPr/>
          </a:p>
        </p:txBody>
      </p:sp>
      <p:pic>
        <p:nvPicPr>
          <p:cNvPr id="135" name="Google Shape;135;p25"/>
          <p:cNvPicPr preferRelativeResize="0"/>
          <p:nvPr/>
        </p:nvPicPr>
        <p:blipFill>
          <a:blip r:embed="rId4">
            <a:alphaModFix/>
          </a:blip>
          <a:stretch>
            <a:fillRect/>
          </a:stretch>
        </p:blipFill>
        <p:spPr>
          <a:xfrm>
            <a:off x="766738" y="1956013"/>
            <a:ext cx="4688725" cy="5349824"/>
          </a:xfrm>
          <a:prstGeom prst="rect">
            <a:avLst/>
          </a:prstGeom>
          <a:noFill/>
          <a:ln cap="flat" cmpd="sng" w="114300">
            <a:solidFill>
              <a:srgbClr val="274E13"/>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26"/>
          <p:cNvSpPr txBox="1"/>
          <p:nvPr>
            <p:ph idx="1" type="subTitle"/>
          </p:nvPr>
        </p:nvSpPr>
        <p:spPr>
          <a:xfrm>
            <a:off x="683350" y="554550"/>
            <a:ext cx="10724400" cy="6663300"/>
          </a:xfrm>
          <a:prstGeom prst="rect">
            <a:avLst/>
          </a:prstGeom>
          <a:gradFill>
            <a:gsLst>
              <a:gs pos="0">
                <a:srgbClr val="FFF2CC"/>
              </a:gs>
              <a:gs pos="100000">
                <a:srgbClr val="FAD25C"/>
              </a:gs>
            </a:gsLst>
            <a:lin ang="5400012" scaled="0"/>
          </a:gradFill>
        </p:spPr>
        <p:txBody>
          <a:bodyPr anchorCtr="0" anchor="t" bIns="113100" lIns="113100" spcFirstLastPara="1" rIns="113100" wrap="square" tIns="113100">
            <a:normAutofit/>
          </a:bodyPr>
          <a:lstStyle/>
          <a:p>
            <a:pPr indent="0" lvl="0" marL="0" rtl="0" algn="ctr">
              <a:spcBef>
                <a:spcPts val="0"/>
              </a:spcBef>
              <a:spcAft>
                <a:spcPts val="0"/>
              </a:spcAft>
              <a:buNone/>
            </a:pPr>
            <a:r>
              <a:rPr lang="en">
                <a:solidFill>
                  <a:srgbClr val="660000"/>
                </a:solidFill>
                <a:latin typeface="Bree Serif"/>
                <a:ea typeface="Bree Serif"/>
                <a:cs typeface="Bree Serif"/>
                <a:sym typeface="Bree Serif"/>
              </a:rPr>
              <a:t>13th Amendment to the Constitution  </a:t>
            </a:r>
            <a:r>
              <a:rPr lang="en">
                <a:solidFill>
                  <a:schemeClr val="dk1"/>
                </a:solidFill>
                <a:latin typeface="Bree Serif"/>
                <a:ea typeface="Bree Serif"/>
                <a:cs typeface="Bree Serif"/>
                <a:sym typeface="Bree Serif"/>
              </a:rPr>
              <a:t>                 </a:t>
            </a:r>
            <a:endParaRPr>
              <a:solidFill>
                <a:schemeClr val="dk1"/>
              </a:solidFill>
              <a:latin typeface="Bree Serif"/>
              <a:ea typeface="Bree Serif"/>
              <a:cs typeface="Bree Serif"/>
              <a:sym typeface="Bree Serif"/>
            </a:endParaRPr>
          </a:p>
          <a:p>
            <a:pPr indent="0" lvl="0" marL="0" rtl="0" algn="ctr">
              <a:spcBef>
                <a:spcPts val="0"/>
              </a:spcBef>
              <a:spcAft>
                <a:spcPts val="0"/>
              </a:spcAft>
              <a:buNone/>
            </a:pPr>
            <a:r>
              <a:rPr lang="en">
                <a:solidFill>
                  <a:srgbClr val="5B0F00"/>
                </a:solidFill>
                <a:latin typeface="Bree Serif"/>
                <a:ea typeface="Bree Serif"/>
                <a:cs typeface="Bree Serif"/>
                <a:sym typeface="Bree Serif"/>
              </a:rPr>
              <a:t>Proposed January 31, 1865</a:t>
            </a:r>
            <a:endParaRPr>
              <a:solidFill>
                <a:srgbClr val="5B0F00"/>
              </a:solidFill>
              <a:latin typeface="Bree Serif"/>
              <a:ea typeface="Bree Serif"/>
              <a:cs typeface="Bree Serif"/>
              <a:sym typeface="Bree Serif"/>
            </a:endParaRPr>
          </a:p>
          <a:p>
            <a:pPr indent="0" lvl="0" marL="457200" rtl="0" algn="l">
              <a:spcBef>
                <a:spcPts val="0"/>
              </a:spcBef>
              <a:spcAft>
                <a:spcPts val="0"/>
              </a:spcAft>
              <a:buNone/>
            </a:pPr>
            <a:r>
              <a:t/>
            </a:r>
            <a:endParaRPr>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a:solidFill>
                <a:schemeClr val="dk1"/>
              </a:solidFill>
              <a:latin typeface="Bree Serif"/>
              <a:ea typeface="Bree Serif"/>
              <a:cs typeface="Bree Serif"/>
              <a:sym typeface="Bree Serif"/>
            </a:endParaRPr>
          </a:p>
        </p:txBody>
      </p:sp>
      <p:pic>
        <p:nvPicPr>
          <p:cNvPr id="141" name="Google Shape;141;p26"/>
          <p:cNvPicPr preferRelativeResize="0"/>
          <p:nvPr/>
        </p:nvPicPr>
        <p:blipFill rotWithShape="1">
          <a:blip r:embed="rId4">
            <a:alphaModFix/>
          </a:blip>
          <a:srcRect b="0" l="4921" r="3770" t="0"/>
          <a:stretch/>
        </p:blipFill>
        <p:spPr>
          <a:xfrm>
            <a:off x="2682425" y="2043975"/>
            <a:ext cx="7008850" cy="4711075"/>
          </a:xfrm>
          <a:prstGeom prst="rect">
            <a:avLst/>
          </a:prstGeom>
          <a:noFill/>
          <a:ln cap="flat" cmpd="sng" w="114300">
            <a:solidFill>
              <a:srgbClr val="783F04"/>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27"/>
          <p:cNvSpPr txBox="1"/>
          <p:nvPr>
            <p:ph idx="1" type="body"/>
          </p:nvPr>
        </p:nvSpPr>
        <p:spPr>
          <a:xfrm>
            <a:off x="405200" y="1741526"/>
            <a:ext cx="11076600" cy="5796600"/>
          </a:xfrm>
          <a:prstGeom prst="rect">
            <a:avLst/>
          </a:prstGeom>
          <a:solidFill>
            <a:srgbClr val="FFF2CC"/>
          </a:solidFill>
          <a:ln cap="flat" cmpd="sng" w="114300">
            <a:solidFill>
              <a:srgbClr val="980000"/>
            </a:solidFill>
            <a:prstDash val="solid"/>
            <a:round/>
            <a:headEnd len="sm" w="sm" type="none"/>
            <a:tailEnd len="sm" w="sm" type="none"/>
          </a:ln>
        </p:spPr>
        <p:txBody>
          <a:bodyPr anchorCtr="0" anchor="t" bIns="113100" lIns="113100" spcFirstLastPara="1" rIns="113100" wrap="square" tIns="113100">
            <a:normAutofit fontScale="85000" lnSpcReduction="20000"/>
          </a:bodyPr>
          <a:lstStyle/>
          <a:p>
            <a:pPr indent="0" lvl="0" marL="0" rtl="0" algn="l">
              <a:lnSpc>
                <a:spcPct val="80000"/>
              </a:lnSpc>
              <a:spcBef>
                <a:spcPts val="0"/>
              </a:spcBef>
              <a:spcAft>
                <a:spcPts val="0"/>
              </a:spcAft>
              <a:buNone/>
            </a:pPr>
            <a:r>
              <a:t/>
            </a:r>
            <a:endParaRPr sz="39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None/>
            </a:pPr>
            <a:r>
              <a:rPr lang="en" sz="3950">
                <a:solidFill>
                  <a:schemeClr val="dk1"/>
                </a:solidFill>
                <a:latin typeface="Bree Serif"/>
                <a:ea typeface="Bree Serif"/>
                <a:cs typeface="Bree Serif"/>
                <a:sym typeface="Bree Serif"/>
              </a:rPr>
              <a:t>Required: ¾ of the then 36 states (or 27 states) </a:t>
            </a:r>
            <a:endParaRPr sz="39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None/>
            </a:pPr>
            <a:r>
              <a:rPr lang="en" sz="3950">
                <a:solidFill>
                  <a:schemeClr val="dk1"/>
                </a:solidFill>
                <a:latin typeface="Bree Serif"/>
                <a:ea typeface="Bree Serif"/>
                <a:cs typeface="Bree Serif"/>
                <a:sym typeface="Bree Serif"/>
              </a:rPr>
              <a:t>The amendment was fully ratified Dec. 6, 1865.</a:t>
            </a:r>
            <a:endParaRPr sz="3950">
              <a:solidFill>
                <a:schemeClr val="dk1"/>
              </a:solidFill>
              <a:latin typeface="Bree Serif"/>
              <a:ea typeface="Bree Serif"/>
              <a:cs typeface="Bree Serif"/>
              <a:sym typeface="Bree Serif"/>
            </a:endParaRPr>
          </a:p>
          <a:p>
            <a:pPr indent="0" lvl="0" marL="0" rtl="0" algn="l">
              <a:lnSpc>
                <a:spcPct val="80000"/>
              </a:lnSpc>
              <a:spcBef>
                <a:spcPts val="0"/>
              </a:spcBef>
              <a:spcAft>
                <a:spcPts val="0"/>
              </a:spcAft>
              <a:buNone/>
            </a:pPr>
            <a:r>
              <a:t/>
            </a:r>
            <a:endParaRPr sz="3250">
              <a:solidFill>
                <a:schemeClr val="dk1"/>
              </a:solidFill>
              <a:latin typeface="Bree Serif"/>
              <a:ea typeface="Bree Serif"/>
              <a:cs typeface="Bree Serif"/>
              <a:sym typeface="Bree Serif"/>
            </a:endParaRPr>
          </a:p>
          <a:p>
            <a:pPr indent="0" lvl="0" marL="0" rtl="0" algn="l">
              <a:lnSpc>
                <a:spcPct val="80000"/>
              </a:lnSpc>
              <a:spcBef>
                <a:spcPts val="0"/>
              </a:spcBef>
              <a:spcAft>
                <a:spcPts val="0"/>
              </a:spcAft>
              <a:buNone/>
            </a:pPr>
            <a:r>
              <a:t/>
            </a:r>
            <a:endParaRPr b="1" sz="3000">
              <a:solidFill>
                <a:schemeClr val="dk1"/>
              </a:solidFill>
              <a:latin typeface="Bree Serif"/>
              <a:ea typeface="Bree Serif"/>
              <a:cs typeface="Bree Serif"/>
              <a:sym typeface="Bree Serif"/>
            </a:endParaRPr>
          </a:p>
          <a:p>
            <a:pPr indent="114300" lvl="0" marL="0" rtl="0" algn="l">
              <a:lnSpc>
                <a:spcPct val="80000"/>
              </a:lnSpc>
              <a:spcBef>
                <a:spcPts val="0"/>
              </a:spcBef>
              <a:spcAft>
                <a:spcPts val="0"/>
              </a:spcAft>
              <a:buNone/>
            </a:pPr>
            <a:r>
              <a:rPr b="1" i="1" lang="en" sz="2900">
                <a:solidFill>
                  <a:srgbClr val="980000"/>
                </a:solidFill>
                <a:latin typeface="Bree Serif"/>
                <a:ea typeface="Bree Serif"/>
                <a:cs typeface="Bree Serif"/>
                <a:sym typeface="Bree Serif"/>
              </a:rPr>
              <a:t>Interesting details:</a:t>
            </a:r>
            <a:endParaRPr b="1" i="1" sz="2900">
              <a:solidFill>
                <a:srgbClr val="980000"/>
              </a:solidFill>
              <a:latin typeface="Bree Serif"/>
              <a:ea typeface="Bree Serif"/>
              <a:cs typeface="Bree Serif"/>
              <a:sym typeface="Bree Serif"/>
            </a:endParaRPr>
          </a:p>
          <a:p>
            <a:pPr indent="114300" lvl="0" marL="0" rtl="0" algn="l">
              <a:lnSpc>
                <a:spcPct val="115000"/>
              </a:lnSpc>
              <a:spcBef>
                <a:spcPts val="0"/>
              </a:spcBef>
              <a:spcAft>
                <a:spcPts val="0"/>
              </a:spcAft>
              <a:buNone/>
            </a:pPr>
            <a:r>
              <a:rPr b="1" lang="en" sz="3200">
                <a:solidFill>
                  <a:schemeClr val="dk1"/>
                </a:solidFill>
              </a:rPr>
              <a:t>Border states Missouri and Maryland ratified in 1865, </a:t>
            </a:r>
            <a:endParaRPr b="1" sz="3200">
              <a:solidFill>
                <a:schemeClr val="dk1"/>
              </a:solidFill>
            </a:endParaRPr>
          </a:p>
          <a:p>
            <a:pPr indent="114300" lvl="0" marL="0" rtl="0" algn="ctr">
              <a:lnSpc>
                <a:spcPct val="115000"/>
              </a:lnSpc>
              <a:spcBef>
                <a:spcPts val="0"/>
              </a:spcBef>
              <a:spcAft>
                <a:spcPts val="0"/>
              </a:spcAft>
              <a:buNone/>
            </a:pPr>
            <a:r>
              <a:rPr b="1" i="1" lang="en" sz="3200">
                <a:solidFill>
                  <a:srgbClr val="980000"/>
                </a:solidFill>
              </a:rPr>
              <a:t>BUT</a:t>
            </a:r>
            <a:endParaRPr b="1" i="1" sz="2500">
              <a:solidFill>
                <a:srgbClr val="980000"/>
              </a:solidFill>
            </a:endParaRPr>
          </a:p>
          <a:p>
            <a:pPr indent="0" lvl="0" marL="0" rtl="0" algn="l">
              <a:lnSpc>
                <a:spcPct val="115000"/>
              </a:lnSpc>
              <a:spcBef>
                <a:spcPts val="0"/>
              </a:spcBef>
              <a:spcAft>
                <a:spcPts val="0"/>
              </a:spcAft>
              <a:buNone/>
            </a:pPr>
            <a:r>
              <a:rPr b="1" lang="en" sz="3200">
                <a:solidFill>
                  <a:schemeClr val="dk1"/>
                </a:solidFill>
              </a:rPr>
              <a:t>this amendment was specifically rejected by :</a:t>
            </a:r>
            <a:endParaRPr b="1" sz="3200">
              <a:solidFill>
                <a:schemeClr val="dk1"/>
              </a:solidFill>
            </a:endParaRPr>
          </a:p>
          <a:p>
            <a:pPr indent="570230" lvl="0" marL="457200" rtl="0" algn="l">
              <a:lnSpc>
                <a:spcPct val="115000"/>
              </a:lnSpc>
              <a:spcBef>
                <a:spcPts val="0"/>
              </a:spcBef>
              <a:spcAft>
                <a:spcPts val="0"/>
              </a:spcAft>
              <a:buClr>
                <a:schemeClr val="dk1"/>
              </a:buClr>
              <a:buSzPct val="100000"/>
              <a:buChar char="●"/>
            </a:pPr>
            <a:r>
              <a:rPr b="1" lang="en" sz="3200">
                <a:solidFill>
                  <a:schemeClr val="dk1"/>
                </a:solidFill>
              </a:rPr>
              <a:t>Delaware on Feb 8, 1865 (ratified 1901); </a:t>
            </a:r>
            <a:endParaRPr b="1" sz="3200">
              <a:solidFill>
                <a:schemeClr val="dk1"/>
              </a:solidFill>
            </a:endParaRPr>
          </a:p>
          <a:p>
            <a:pPr indent="570230" lvl="0" marL="457200" rtl="0" algn="l">
              <a:lnSpc>
                <a:spcPct val="115000"/>
              </a:lnSpc>
              <a:spcBef>
                <a:spcPts val="0"/>
              </a:spcBef>
              <a:spcAft>
                <a:spcPts val="0"/>
              </a:spcAft>
              <a:buClr>
                <a:schemeClr val="dk1"/>
              </a:buClr>
              <a:buSzPct val="100000"/>
              <a:buChar char="●"/>
            </a:pPr>
            <a:r>
              <a:rPr b="1" lang="en" sz="3200">
                <a:solidFill>
                  <a:schemeClr val="dk1"/>
                </a:solidFill>
              </a:rPr>
              <a:t>Kentucky on Feb 24, 1865 (ratified 1976); </a:t>
            </a:r>
            <a:endParaRPr b="1" sz="3200">
              <a:solidFill>
                <a:schemeClr val="dk1"/>
              </a:solidFill>
            </a:endParaRPr>
          </a:p>
          <a:p>
            <a:pPr indent="570230" lvl="0" marL="457200" rtl="0" algn="l">
              <a:lnSpc>
                <a:spcPct val="115000"/>
              </a:lnSpc>
              <a:spcBef>
                <a:spcPts val="0"/>
              </a:spcBef>
              <a:spcAft>
                <a:spcPts val="0"/>
              </a:spcAft>
              <a:buClr>
                <a:schemeClr val="dk1"/>
              </a:buClr>
              <a:buSzPct val="100000"/>
              <a:buChar char="●"/>
            </a:pPr>
            <a:r>
              <a:rPr b="1" lang="en" sz="3200">
                <a:solidFill>
                  <a:schemeClr val="dk1"/>
                </a:solidFill>
              </a:rPr>
              <a:t>New Jersey on Mar 16, 1865 (ratified 1866); </a:t>
            </a:r>
            <a:endParaRPr b="1" sz="3200">
              <a:solidFill>
                <a:schemeClr val="dk1"/>
              </a:solidFill>
            </a:endParaRPr>
          </a:p>
          <a:p>
            <a:pPr indent="570230" lvl="0" marL="457200" rtl="0" algn="l">
              <a:lnSpc>
                <a:spcPct val="115000"/>
              </a:lnSpc>
              <a:spcBef>
                <a:spcPts val="0"/>
              </a:spcBef>
              <a:spcAft>
                <a:spcPts val="0"/>
              </a:spcAft>
              <a:buClr>
                <a:schemeClr val="dk1"/>
              </a:buClr>
              <a:buSzPct val="100000"/>
              <a:buChar char="●"/>
            </a:pPr>
            <a:r>
              <a:rPr b="1" lang="en" sz="3200">
                <a:solidFill>
                  <a:schemeClr val="dk1"/>
                </a:solidFill>
              </a:rPr>
              <a:t>Mississippi on Dec 4, 1865 (ratified 2012).</a:t>
            </a:r>
            <a:endParaRPr b="1" sz="5250">
              <a:solidFill>
                <a:schemeClr val="dk1"/>
              </a:solidFill>
            </a:endParaRPr>
          </a:p>
          <a:p>
            <a:pPr indent="0" lvl="0" marL="0" rtl="0" algn="l">
              <a:lnSpc>
                <a:spcPct val="80000"/>
              </a:lnSpc>
              <a:spcBef>
                <a:spcPts val="0"/>
              </a:spcBef>
              <a:spcAft>
                <a:spcPts val="0"/>
              </a:spcAft>
              <a:buClr>
                <a:schemeClr val="dk1"/>
              </a:buClr>
              <a:buSzPts val="655"/>
              <a:buFont typeface="Arial"/>
              <a:buNone/>
            </a:pPr>
            <a:r>
              <a:t/>
            </a:r>
            <a:endParaRPr sz="3250">
              <a:solidFill>
                <a:schemeClr val="dk1"/>
              </a:solidFill>
              <a:latin typeface="Bree Serif"/>
              <a:ea typeface="Bree Serif"/>
              <a:cs typeface="Bree Serif"/>
              <a:sym typeface="Bree Serif"/>
            </a:endParaRPr>
          </a:p>
          <a:p>
            <a:pPr indent="0" lvl="0" marL="0" rtl="0" algn="l">
              <a:spcBef>
                <a:spcPts val="0"/>
              </a:spcBef>
              <a:spcAft>
                <a:spcPts val="1500"/>
              </a:spcAft>
              <a:buNone/>
            </a:pPr>
            <a:r>
              <a:t/>
            </a:r>
            <a:endParaRPr>
              <a:solidFill>
                <a:schemeClr val="dk1"/>
              </a:solidFill>
              <a:latin typeface="Bree Serif"/>
              <a:ea typeface="Bree Serif"/>
              <a:cs typeface="Bree Serif"/>
              <a:sym typeface="Bree Serif"/>
            </a:endParaRPr>
          </a:p>
        </p:txBody>
      </p:sp>
      <p:sp>
        <p:nvSpPr>
          <p:cNvPr id="147" name="Google Shape;147;p27"/>
          <p:cNvSpPr txBox="1"/>
          <p:nvPr>
            <p:ph type="title"/>
          </p:nvPr>
        </p:nvSpPr>
        <p:spPr>
          <a:xfrm>
            <a:off x="405210" y="672482"/>
            <a:ext cx="11076600" cy="865500"/>
          </a:xfrm>
          <a:prstGeom prst="rect">
            <a:avLst/>
          </a:prstGeom>
          <a:solidFill>
            <a:srgbClr val="FFF2CC"/>
          </a:solidFill>
          <a:ln cap="flat" cmpd="sng" w="114300">
            <a:solidFill>
              <a:srgbClr val="980000"/>
            </a:solidFill>
            <a:prstDash val="solid"/>
            <a:round/>
            <a:headEnd len="sm" w="sm" type="none"/>
            <a:tailEnd len="sm" w="sm" type="none"/>
          </a:ln>
        </p:spPr>
        <p:txBody>
          <a:bodyPr anchorCtr="0" anchor="t" bIns="113100" lIns="113100" spcFirstLastPara="1" rIns="113100" wrap="square" tIns="113100">
            <a:normAutofit fontScale="90000"/>
          </a:bodyPr>
          <a:lstStyle/>
          <a:p>
            <a:pPr indent="0" lvl="0" marL="0" rtl="0" algn="ctr">
              <a:spcBef>
                <a:spcPts val="0"/>
              </a:spcBef>
              <a:spcAft>
                <a:spcPts val="0"/>
              </a:spcAft>
              <a:buClr>
                <a:schemeClr val="dk1"/>
              </a:buClr>
              <a:buSzPts val="990"/>
              <a:buFont typeface="Arial"/>
              <a:buNone/>
            </a:pPr>
            <a:r>
              <a:rPr lang="en" sz="4600">
                <a:solidFill>
                  <a:srgbClr val="980000"/>
                </a:solidFill>
                <a:latin typeface="Bree Serif"/>
                <a:ea typeface="Bree Serif"/>
                <a:cs typeface="Bree Serif"/>
                <a:sym typeface="Bree Serif"/>
              </a:rPr>
              <a:t>Ratification of the 13th Amendment</a:t>
            </a:r>
            <a:endParaRPr sz="4600">
              <a:solidFill>
                <a:srgbClr val="980000"/>
              </a:solidFill>
              <a:latin typeface="Bree Serif"/>
              <a:ea typeface="Bree Serif"/>
              <a:cs typeface="Bree Serif"/>
              <a:sym typeface="Bree Serif"/>
            </a:endParaRPr>
          </a:p>
          <a:p>
            <a:pPr indent="0" lvl="0" marL="0" rtl="0" algn="l">
              <a:spcBef>
                <a:spcPts val="0"/>
              </a:spcBef>
              <a:spcAft>
                <a:spcPts val="0"/>
              </a:spcAft>
              <a:buNone/>
            </a:pPr>
            <a:r>
              <a:t/>
            </a:r>
            <a:endParaRPr>
              <a:solidFill>
                <a:srgbClr val="980000"/>
              </a:solidFill>
              <a:latin typeface="Bree Serif"/>
              <a:ea typeface="Bree Serif"/>
              <a:cs typeface="Bree Serif"/>
              <a:sym typeface="Bree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p28"/>
          <p:cNvSpPr txBox="1"/>
          <p:nvPr/>
        </p:nvSpPr>
        <p:spPr>
          <a:xfrm>
            <a:off x="1921675" y="2798750"/>
            <a:ext cx="8326200" cy="1847100"/>
          </a:xfrm>
          <a:prstGeom prst="rect">
            <a:avLst/>
          </a:prstGeom>
          <a:solidFill>
            <a:srgbClr val="FFD966"/>
          </a:solidFill>
          <a:ln cap="flat" cmpd="sng" w="7620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latin typeface="Bree Serif"/>
                <a:ea typeface="Bree Serif"/>
                <a:cs typeface="Bree Serif"/>
                <a:sym typeface="Bree Serif"/>
              </a:rPr>
              <a:t>Lingering effects - into the 21st </a:t>
            </a:r>
            <a:r>
              <a:rPr b="1" lang="en" sz="3400">
                <a:latin typeface="Bree Serif"/>
                <a:ea typeface="Bree Serif"/>
                <a:cs typeface="Bree Serif"/>
                <a:sym typeface="Bree Serif"/>
              </a:rPr>
              <a:t>century</a:t>
            </a:r>
            <a:r>
              <a:rPr b="1" lang="en" sz="3400">
                <a:latin typeface="Bree Serif"/>
                <a:ea typeface="Bree Serif"/>
                <a:cs typeface="Bree Serif"/>
                <a:sym typeface="Bree Serif"/>
              </a:rPr>
              <a:t> - of the exception to the 13th </a:t>
            </a:r>
            <a:r>
              <a:rPr b="1" lang="en" sz="3400">
                <a:latin typeface="Bree Serif"/>
                <a:ea typeface="Bree Serif"/>
                <a:cs typeface="Bree Serif"/>
                <a:sym typeface="Bree Serif"/>
              </a:rPr>
              <a:t>amendment</a:t>
            </a:r>
            <a:endParaRPr b="1" sz="3400">
              <a:latin typeface="Bree Serif"/>
              <a:ea typeface="Bree Serif"/>
              <a:cs typeface="Bree Serif"/>
              <a:sym typeface="Bree Serif"/>
            </a:endParaRPr>
          </a:p>
          <a:p>
            <a:pPr indent="0" lvl="0" marL="0" rtl="0" algn="ctr">
              <a:spcBef>
                <a:spcPts val="0"/>
              </a:spcBef>
              <a:spcAft>
                <a:spcPts val="0"/>
              </a:spcAft>
              <a:buNone/>
            </a:pPr>
            <a:r>
              <a:t/>
            </a:r>
            <a:endParaRPr sz="2000">
              <a:latin typeface="Bree Serif"/>
              <a:ea typeface="Bree Serif"/>
              <a:cs typeface="Bree Serif"/>
              <a:sym typeface="Bree Serif"/>
            </a:endParaRPr>
          </a:p>
          <a:p>
            <a:pPr indent="0" lvl="0" marL="0" rtl="0" algn="ctr">
              <a:spcBef>
                <a:spcPts val="0"/>
              </a:spcBef>
              <a:spcAft>
                <a:spcPts val="0"/>
              </a:spcAft>
              <a:buNone/>
            </a:pPr>
            <a:r>
              <a:rPr lang="en" sz="2000">
                <a:latin typeface="Bree Serif"/>
                <a:ea typeface="Bree Serif"/>
                <a:cs typeface="Bree Serif"/>
                <a:sym typeface="Bree Serif"/>
              </a:rPr>
              <a:t>(2  min silent reflection)</a:t>
            </a:r>
            <a:endParaRPr sz="2000">
              <a:latin typeface="Bree Serif"/>
              <a:ea typeface="Bree Serif"/>
              <a:cs typeface="Bree Serif"/>
              <a:sym typeface="Bree Serif"/>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sp>
        <p:nvSpPr>
          <p:cNvPr id="157" name="Google Shape;157;p29"/>
          <p:cNvSpPr txBox="1"/>
          <p:nvPr>
            <p:ph idx="1" type="subTitle"/>
          </p:nvPr>
        </p:nvSpPr>
        <p:spPr>
          <a:xfrm>
            <a:off x="391800" y="1449450"/>
            <a:ext cx="11218200" cy="6088800"/>
          </a:xfrm>
          <a:prstGeom prst="rect">
            <a:avLst/>
          </a:prstGeom>
          <a:solidFill>
            <a:srgbClr val="FFF2CC"/>
          </a:solidFill>
          <a:ln cap="flat" cmpd="sng" w="76200">
            <a:solidFill>
              <a:srgbClr val="274E13"/>
            </a:solidFill>
            <a:prstDash val="solid"/>
            <a:round/>
            <a:headEnd len="sm" w="sm" type="none"/>
            <a:tailEnd len="sm" w="sm" type="none"/>
          </a:ln>
        </p:spPr>
        <p:txBody>
          <a:bodyPr anchorCtr="0" anchor="t" bIns="113100" lIns="113100" spcFirstLastPara="1" rIns="113100" wrap="square" tIns="113100">
            <a:normAutofit fontScale="25000" lnSpcReduction="20000"/>
          </a:bodyPr>
          <a:lstStyle/>
          <a:p>
            <a:pPr indent="0" lvl="0" marL="0" rtl="0" algn="ctr">
              <a:spcBef>
                <a:spcPts val="0"/>
              </a:spcBef>
              <a:spcAft>
                <a:spcPts val="0"/>
              </a:spcAft>
              <a:buNone/>
            </a:pPr>
            <a:r>
              <a:t/>
            </a:r>
            <a:endParaRPr>
              <a:solidFill>
                <a:srgbClr val="980000"/>
              </a:solidFill>
              <a:latin typeface="Bree Serif"/>
              <a:ea typeface="Bree Serif"/>
              <a:cs typeface="Bree Serif"/>
              <a:sym typeface="Bree Serif"/>
            </a:endParaRPr>
          </a:p>
          <a:p>
            <a:pPr indent="-387350" lvl="0" marL="457200" rtl="0" algn="l">
              <a:lnSpc>
                <a:spcPct val="150000"/>
              </a:lnSpc>
              <a:spcBef>
                <a:spcPts val="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Reconstruction Era to present (Slave Patrols, KKK, Police)</a:t>
            </a:r>
            <a:endParaRPr sz="10000">
              <a:solidFill>
                <a:schemeClr val="dk1"/>
              </a:solidFill>
              <a:latin typeface="Bree Serif"/>
              <a:ea typeface="Bree Serif"/>
              <a:cs typeface="Bree Serif"/>
              <a:sym typeface="Bree Serif"/>
            </a:endParaRPr>
          </a:p>
          <a:p>
            <a:pPr indent="-387350" lvl="0" marL="457200" rtl="0" algn="l">
              <a:lnSpc>
                <a:spcPct val="100000"/>
              </a:lnSpc>
              <a:spcBef>
                <a:spcPts val="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Jim Crow Laws (minstrel shows; black face; lynching; failure to pass anti-lynching laws)</a:t>
            </a:r>
            <a:endParaRPr sz="10000">
              <a:solidFill>
                <a:schemeClr val="dk1"/>
              </a:solidFill>
              <a:latin typeface="Bree Serif"/>
              <a:ea typeface="Bree Serif"/>
              <a:cs typeface="Bree Serif"/>
              <a:sym typeface="Bree Serif"/>
            </a:endParaRPr>
          </a:p>
          <a:p>
            <a:pPr indent="-387350" lvl="0" marL="457200" rtl="0" algn="l">
              <a:lnSpc>
                <a:spcPct val="100000"/>
              </a:lnSpc>
              <a:spcBef>
                <a:spcPts val="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Convict Leasing System (free labor for corporations, ex: railways, </a:t>
            </a:r>
            <a:endParaRPr sz="10000">
              <a:solidFill>
                <a:schemeClr val="dk1"/>
              </a:solidFill>
              <a:latin typeface="Bree Serif"/>
              <a:ea typeface="Bree Serif"/>
              <a:cs typeface="Bree Serif"/>
              <a:sym typeface="Bree Serif"/>
            </a:endParaRPr>
          </a:p>
          <a:p>
            <a:pPr indent="0" lvl="0" marL="457200" rtl="0" algn="l">
              <a:lnSpc>
                <a:spcPct val="100000"/>
              </a:lnSpc>
              <a:spcBef>
                <a:spcPts val="0"/>
              </a:spcBef>
              <a:spcAft>
                <a:spcPts val="0"/>
              </a:spcAft>
              <a:buNone/>
            </a:pPr>
            <a:r>
              <a:rPr lang="en" sz="10000">
                <a:solidFill>
                  <a:schemeClr val="dk1"/>
                </a:solidFill>
                <a:latin typeface="Bree Serif"/>
                <a:ea typeface="Bree Serif"/>
                <a:cs typeface="Bree Serif"/>
                <a:sym typeface="Bree Serif"/>
              </a:rPr>
              <a:t>mines, plantations, prisons)</a:t>
            </a:r>
            <a:endParaRPr sz="10000">
              <a:solidFill>
                <a:schemeClr val="dk1"/>
              </a:solidFill>
              <a:latin typeface="Bree Serif"/>
              <a:ea typeface="Bree Serif"/>
              <a:cs typeface="Bree Serif"/>
              <a:sym typeface="Bree Serif"/>
            </a:endParaRPr>
          </a:p>
          <a:p>
            <a:pPr indent="-387350" lvl="0" marL="457200" rtl="0" algn="l">
              <a:lnSpc>
                <a:spcPct val="150000"/>
              </a:lnSpc>
              <a:spcBef>
                <a:spcPts val="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Segregation (housing, education, workforce, gentrification in inner cities)</a:t>
            </a:r>
            <a:endParaRPr sz="10000">
              <a:solidFill>
                <a:schemeClr val="dk1"/>
              </a:solidFill>
              <a:latin typeface="Bree Serif"/>
              <a:ea typeface="Bree Serif"/>
              <a:cs typeface="Bree Serif"/>
              <a:sym typeface="Bree Serif"/>
            </a:endParaRPr>
          </a:p>
          <a:p>
            <a:pPr indent="-387350" lvl="0" marL="457200" rtl="0" algn="l">
              <a:lnSpc>
                <a:spcPct val="100000"/>
              </a:lnSpc>
              <a:spcBef>
                <a:spcPts val="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Higher Education (need for HBCU’s - ex: Cheyney University 1837 until Brown v. Board of Education 1964)</a:t>
            </a:r>
            <a:endParaRPr sz="10000">
              <a:solidFill>
                <a:schemeClr val="dk1"/>
              </a:solidFill>
              <a:latin typeface="Bree Serif"/>
              <a:ea typeface="Bree Serif"/>
              <a:cs typeface="Bree Serif"/>
              <a:sym typeface="Bree Serif"/>
            </a:endParaRPr>
          </a:p>
          <a:p>
            <a:pPr indent="-387350" lvl="0" marL="457200" rtl="0" algn="l">
              <a:lnSpc>
                <a:spcPct val="150000"/>
              </a:lnSpc>
              <a:spcBef>
                <a:spcPts val="15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Voter Suppression (intimidation, Grandfather clauses, </a:t>
            </a:r>
            <a:r>
              <a:rPr lang="en" sz="10000" u="sng">
                <a:solidFill>
                  <a:schemeClr val="hlink"/>
                </a:solidFill>
                <a:latin typeface="Bree Serif"/>
                <a:ea typeface="Bree Serif"/>
                <a:cs typeface="Bree Serif"/>
                <a:sym typeface="Bree Serif"/>
                <a:hlinkClick r:id="rId4"/>
              </a:rPr>
              <a:t>literacy tests</a:t>
            </a:r>
            <a:r>
              <a:rPr lang="en" sz="10000">
                <a:solidFill>
                  <a:schemeClr val="dk1"/>
                </a:solidFill>
                <a:latin typeface="Bree Serif"/>
                <a:ea typeface="Bree Serif"/>
                <a:cs typeface="Bree Serif"/>
                <a:sym typeface="Bree Serif"/>
              </a:rPr>
              <a:t>)</a:t>
            </a:r>
            <a:endParaRPr sz="10000">
              <a:solidFill>
                <a:schemeClr val="dk1"/>
              </a:solidFill>
              <a:latin typeface="Bree Serif"/>
              <a:ea typeface="Bree Serif"/>
              <a:cs typeface="Bree Serif"/>
              <a:sym typeface="Bree Serif"/>
            </a:endParaRPr>
          </a:p>
          <a:p>
            <a:pPr indent="-387350" lvl="0" marL="457200" rtl="0" algn="l">
              <a:lnSpc>
                <a:spcPct val="150000"/>
              </a:lnSpc>
              <a:spcBef>
                <a:spcPts val="10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GI Bill benefits (many Black veterans were denied)</a:t>
            </a:r>
            <a:endParaRPr sz="10000">
              <a:solidFill>
                <a:schemeClr val="dk1"/>
              </a:solidFill>
              <a:latin typeface="Bree Serif"/>
              <a:ea typeface="Bree Serif"/>
              <a:cs typeface="Bree Serif"/>
              <a:sym typeface="Bree Serif"/>
            </a:endParaRPr>
          </a:p>
          <a:p>
            <a:pPr indent="-387350" lvl="0" marL="457200" rtl="0" algn="l">
              <a:lnSpc>
                <a:spcPct val="150000"/>
              </a:lnSpc>
              <a:spcBef>
                <a:spcPts val="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Discrimination in housing(ownership and redlining in mortgage lending)</a:t>
            </a:r>
            <a:endParaRPr sz="10000">
              <a:solidFill>
                <a:schemeClr val="dk1"/>
              </a:solidFill>
              <a:latin typeface="Bree Serif"/>
              <a:ea typeface="Bree Serif"/>
              <a:cs typeface="Bree Serif"/>
              <a:sym typeface="Bree Serif"/>
            </a:endParaRPr>
          </a:p>
          <a:p>
            <a:pPr indent="-387350" lvl="0" marL="457200" rtl="0" algn="l">
              <a:lnSpc>
                <a:spcPct val="100000"/>
              </a:lnSpc>
              <a:spcBef>
                <a:spcPts val="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Prison Industrial Complex (School-to-Prison pipeline; privatization of prisons)</a:t>
            </a:r>
            <a:endParaRPr sz="10000">
              <a:solidFill>
                <a:schemeClr val="dk1"/>
              </a:solidFill>
              <a:latin typeface="Bree Serif"/>
              <a:ea typeface="Bree Serif"/>
              <a:cs typeface="Bree Serif"/>
              <a:sym typeface="Bree Serif"/>
            </a:endParaRPr>
          </a:p>
          <a:p>
            <a:pPr indent="-387350" lvl="0" marL="457200" rtl="0" algn="l">
              <a:lnSpc>
                <a:spcPct val="150000"/>
              </a:lnSpc>
              <a:spcBef>
                <a:spcPts val="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US Justice System (injustices: War on Drugs; stop and frisk; death row )</a:t>
            </a:r>
            <a:endParaRPr sz="10000">
              <a:solidFill>
                <a:schemeClr val="dk1"/>
              </a:solidFill>
              <a:latin typeface="Bree Serif"/>
              <a:ea typeface="Bree Serif"/>
              <a:cs typeface="Bree Serif"/>
              <a:sym typeface="Bree Serif"/>
            </a:endParaRPr>
          </a:p>
          <a:p>
            <a:pPr indent="-387350" lvl="0" marL="457200" rtl="0" algn="l">
              <a:lnSpc>
                <a:spcPct val="150000"/>
              </a:lnSpc>
              <a:spcBef>
                <a:spcPts val="0"/>
              </a:spcBef>
              <a:spcAft>
                <a:spcPts val="0"/>
              </a:spcAft>
              <a:buClr>
                <a:schemeClr val="dk1"/>
              </a:buClr>
              <a:buSzPct val="100000"/>
              <a:buFont typeface="Bree Serif"/>
              <a:buChar char="●"/>
            </a:pPr>
            <a:r>
              <a:rPr lang="en" sz="10000">
                <a:solidFill>
                  <a:schemeClr val="dk1"/>
                </a:solidFill>
                <a:latin typeface="Bree Serif"/>
                <a:ea typeface="Bree Serif"/>
                <a:cs typeface="Bree Serif"/>
                <a:sym typeface="Bree Serif"/>
              </a:rPr>
              <a:t>Reparations (debate and proposals; no legislation)</a:t>
            </a:r>
            <a:endParaRPr sz="100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2500">
              <a:solidFill>
                <a:schemeClr val="dk1"/>
              </a:solidFill>
              <a:latin typeface="Bree Serif"/>
              <a:ea typeface="Bree Serif"/>
              <a:cs typeface="Bree Serif"/>
              <a:sym typeface="Bree Serif"/>
            </a:endParaRPr>
          </a:p>
        </p:txBody>
      </p:sp>
      <p:sp>
        <p:nvSpPr>
          <p:cNvPr id="158" name="Google Shape;158;p29"/>
          <p:cNvSpPr txBox="1"/>
          <p:nvPr/>
        </p:nvSpPr>
        <p:spPr>
          <a:xfrm>
            <a:off x="1530000" y="156425"/>
            <a:ext cx="8827200" cy="1090500"/>
          </a:xfrm>
          <a:prstGeom prst="rect">
            <a:avLst/>
          </a:prstGeom>
          <a:solidFill>
            <a:srgbClr val="FFF2CC"/>
          </a:solidFill>
          <a:ln cap="flat" cmpd="sng" w="76200">
            <a:solidFill>
              <a:srgbClr val="274E1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500">
                <a:solidFill>
                  <a:srgbClr val="980000"/>
                </a:solidFill>
                <a:latin typeface="Bree Serif"/>
                <a:ea typeface="Bree Serif"/>
                <a:cs typeface="Bree Serif"/>
                <a:sym typeface="Bree Serif"/>
              </a:rPr>
              <a:t>Lingering effects of the exception to the 13th Amendment</a:t>
            </a:r>
            <a:endParaRPr sz="2500">
              <a:solidFill>
                <a:srgbClr val="980000"/>
              </a:solidFill>
              <a:latin typeface="Bree Serif"/>
              <a:ea typeface="Bree Serif"/>
              <a:cs typeface="Bree Serif"/>
              <a:sym typeface="Bree Serif"/>
            </a:endParaRPr>
          </a:p>
          <a:p>
            <a:pPr indent="0" lvl="0" marL="0" rtl="0" algn="ctr">
              <a:spcBef>
                <a:spcPts val="0"/>
              </a:spcBef>
              <a:spcAft>
                <a:spcPts val="0"/>
              </a:spcAft>
              <a:buClr>
                <a:schemeClr val="dk1"/>
              </a:buClr>
              <a:buSzPts val="1100"/>
              <a:buFont typeface="Arial"/>
              <a:buNone/>
            </a:pPr>
            <a:r>
              <a:rPr lang="en" sz="2300">
                <a:solidFill>
                  <a:srgbClr val="980000"/>
                </a:solidFill>
                <a:latin typeface="Bree Serif"/>
                <a:ea typeface="Bree Serif"/>
                <a:cs typeface="Bree Serif"/>
                <a:sym typeface="Bree Serif"/>
              </a:rPr>
              <a:t>Messaging and practices: you are less-than </a:t>
            </a:r>
            <a:endParaRPr sz="2300">
              <a:solidFill>
                <a:srgbClr val="980000"/>
              </a:solidFill>
              <a:latin typeface="Bree Serif"/>
              <a:ea typeface="Bree Serif"/>
              <a:cs typeface="Bree Serif"/>
              <a:sym typeface="Bree Serif"/>
            </a:endParaRPr>
          </a:p>
          <a:p>
            <a:pPr indent="0" lvl="0" marL="0" rtl="0" algn="ctr">
              <a:spcBef>
                <a:spcPts val="0"/>
              </a:spcBef>
              <a:spcAft>
                <a:spcPts val="0"/>
              </a:spcAft>
              <a:buClr>
                <a:schemeClr val="dk1"/>
              </a:buClr>
              <a:buSzPts val="1100"/>
              <a:buFont typeface="Arial"/>
              <a:buNone/>
            </a:pPr>
            <a:r>
              <a:rPr lang="en" sz="1700">
                <a:solidFill>
                  <a:schemeClr val="dk1"/>
                </a:solidFill>
                <a:latin typeface="Bree Serif"/>
                <a:ea typeface="Bree Serif"/>
                <a:cs typeface="Bree Serif"/>
                <a:sym typeface="Bree Serif"/>
              </a:rPr>
              <a:t>(2 min reading in silence )</a:t>
            </a:r>
            <a:endParaRPr sz="17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a:p>
        </p:txBody>
      </p:sp>
      <p:pic>
        <p:nvPicPr>
          <p:cNvPr id="159" name="Google Shape;159;p29" title="Billie_Holiday_Strange_Fruit_with_L_(getmp3.pro).mp3">
            <a:hlinkClick r:id="rId5"/>
          </p:cNvPr>
          <p:cNvPicPr preferRelativeResize="0"/>
          <p:nvPr/>
        </p:nvPicPr>
        <p:blipFill>
          <a:blip r:embed="rId6">
            <a:alphaModFix/>
          </a:blip>
          <a:stretch>
            <a:fillRect/>
          </a:stretch>
        </p:blipFill>
        <p:spPr>
          <a:xfrm>
            <a:off x="10939800" y="258650"/>
            <a:ext cx="670200" cy="670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sp>
        <p:nvSpPr>
          <p:cNvPr id="164" name="Google Shape;164;p30"/>
          <p:cNvSpPr txBox="1"/>
          <p:nvPr/>
        </p:nvSpPr>
        <p:spPr>
          <a:xfrm>
            <a:off x="2839650" y="2840475"/>
            <a:ext cx="6207900" cy="1877700"/>
          </a:xfrm>
          <a:prstGeom prst="rect">
            <a:avLst/>
          </a:prstGeom>
          <a:solidFill>
            <a:srgbClr val="FFD966"/>
          </a:solidFill>
          <a:ln cap="flat" cmpd="sng" w="7620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9000">
                <a:solidFill>
                  <a:srgbClr val="980000"/>
                </a:solidFill>
                <a:latin typeface="Bree Serif"/>
                <a:ea typeface="Bree Serif"/>
                <a:cs typeface="Bree Serif"/>
                <a:sym typeface="Bree Serif"/>
              </a:rPr>
              <a:t>Celebration</a:t>
            </a:r>
            <a:endParaRPr b="1" sz="9000">
              <a:solidFill>
                <a:srgbClr val="980000"/>
              </a:solidFill>
              <a:latin typeface="Bree Serif"/>
              <a:ea typeface="Bree Serif"/>
              <a:cs typeface="Bree Serif"/>
              <a:sym typeface="Bree Serif"/>
            </a:endParaRPr>
          </a:p>
          <a:p>
            <a:pPr indent="0" lvl="0" marL="0" rtl="0" algn="ctr">
              <a:spcBef>
                <a:spcPts val="0"/>
              </a:spcBef>
              <a:spcAft>
                <a:spcPts val="0"/>
              </a:spcAft>
              <a:buNone/>
            </a:pPr>
            <a:r>
              <a:rPr b="1" lang="en" sz="2000">
                <a:latin typeface="Bree Serif"/>
                <a:ea typeface="Bree Serif"/>
                <a:cs typeface="Bree Serif"/>
                <a:sym typeface="Bree Serif"/>
              </a:rPr>
              <a:t>(8 min)</a:t>
            </a:r>
            <a:endParaRPr b="1" sz="2000">
              <a:latin typeface="Bree Serif"/>
              <a:ea typeface="Bree Serif"/>
              <a:cs typeface="Bree Serif"/>
              <a:sym typeface="Bree Serif"/>
            </a:endParaRPr>
          </a:p>
        </p:txBody>
      </p:sp>
      <p:pic>
        <p:nvPicPr>
          <p:cNvPr id="165" name="Google Shape;165;p30"/>
          <p:cNvPicPr preferRelativeResize="0"/>
          <p:nvPr/>
        </p:nvPicPr>
        <p:blipFill rotWithShape="1">
          <a:blip r:embed="rId4">
            <a:alphaModFix/>
          </a:blip>
          <a:srcRect b="0" l="6543" r="7802" t="0"/>
          <a:stretch/>
        </p:blipFill>
        <p:spPr>
          <a:xfrm>
            <a:off x="4731762" y="213225"/>
            <a:ext cx="2698963" cy="2365624"/>
          </a:xfrm>
          <a:prstGeom prst="rect">
            <a:avLst/>
          </a:prstGeom>
          <a:noFill/>
          <a:ln cap="flat" cmpd="sng" w="38100">
            <a:solidFill>
              <a:srgbClr val="FFF2CC"/>
            </a:solidFill>
            <a:prstDash val="solid"/>
            <a:round/>
            <a:headEnd len="sm" w="sm" type="none"/>
            <a:tailEnd len="sm" w="sm" type="none"/>
          </a:ln>
        </p:spPr>
      </p:pic>
      <p:pic>
        <p:nvPicPr>
          <p:cNvPr id="166" name="Google Shape;166;p30"/>
          <p:cNvPicPr preferRelativeResize="0"/>
          <p:nvPr/>
        </p:nvPicPr>
        <p:blipFill rotWithShape="1">
          <a:blip r:embed="rId5">
            <a:alphaModFix/>
          </a:blip>
          <a:srcRect b="0" l="9040" r="11233" t="0"/>
          <a:stretch/>
        </p:blipFill>
        <p:spPr>
          <a:xfrm>
            <a:off x="161487" y="2805862"/>
            <a:ext cx="2512299" cy="2109975"/>
          </a:xfrm>
          <a:prstGeom prst="rect">
            <a:avLst/>
          </a:prstGeom>
          <a:noFill/>
          <a:ln cap="flat" cmpd="sng" w="38100">
            <a:solidFill>
              <a:srgbClr val="FFF2CC"/>
            </a:solidFill>
            <a:prstDash val="solid"/>
            <a:round/>
            <a:headEnd len="sm" w="sm" type="none"/>
            <a:tailEnd len="sm" w="sm" type="none"/>
          </a:ln>
        </p:spPr>
      </p:pic>
      <p:pic>
        <p:nvPicPr>
          <p:cNvPr id="167" name="Google Shape;167;p30"/>
          <p:cNvPicPr preferRelativeResize="0"/>
          <p:nvPr/>
        </p:nvPicPr>
        <p:blipFill rotWithShape="1">
          <a:blip r:embed="rId6">
            <a:alphaModFix/>
          </a:blip>
          <a:srcRect b="0" l="11715" r="5783" t="0"/>
          <a:stretch/>
        </p:blipFill>
        <p:spPr>
          <a:xfrm>
            <a:off x="8569025" y="5345400"/>
            <a:ext cx="2512297" cy="2024780"/>
          </a:xfrm>
          <a:prstGeom prst="rect">
            <a:avLst/>
          </a:prstGeom>
          <a:noFill/>
          <a:ln cap="flat" cmpd="sng" w="38100">
            <a:solidFill>
              <a:srgbClr val="FFF2CC"/>
            </a:solidFill>
            <a:prstDash val="solid"/>
            <a:round/>
            <a:headEnd len="sm" w="sm" type="none"/>
            <a:tailEnd len="sm" w="sm" type="none"/>
          </a:ln>
        </p:spPr>
      </p:pic>
      <p:pic>
        <p:nvPicPr>
          <p:cNvPr id="168" name="Google Shape;168;p30"/>
          <p:cNvPicPr preferRelativeResize="0"/>
          <p:nvPr/>
        </p:nvPicPr>
        <p:blipFill rotWithShape="1">
          <a:blip r:embed="rId7">
            <a:alphaModFix/>
          </a:blip>
          <a:srcRect b="0" l="12548" r="7725" t="0"/>
          <a:stretch/>
        </p:blipFill>
        <p:spPr>
          <a:xfrm>
            <a:off x="881250" y="5307375"/>
            <a:ext cx="2512299" cy="2100750"/>
          </a:xfrm>
          <a:prstGeom prst="rect">
            <a:avLst/>
          </a:prstGeom>
          <a:noFill/>
          <a:ln cap="flat" cmpd="sng" w="38100">
            <a:solidFill>
              <a:srgbClr val="FFF2CC"/>
            </a:solidFill>
            <a:prstDash val="solid"/>
            <a:round/>
            <a:headEnd len="sm" w="sm" type="none"/>
            <a:tailEnd len="sm" w="sm" type="none"/>
          </a:ln>
        </p:spPr>
      </p:pic>
      <p:pic>
        <p:nvPicPr>
          <p:cNvPr id="169" name="Google Shape;169;p30"/>
          <p:cNvPicPr preferRelativeResize="0"/>
          <p:nvPr/>
        </p:nvPicPr>
        <p:blipFill rotWithShape="1">
          <a:blip r:embed="rId8">
            <a:alphaModFix/>
          </a:blip>
          <a:srcRect b="0" l="0" r="-3616" t="8700"/>
          <a:stretch/>
        </p:blipFill>
        <p:spPr>
          <a:xfrm>
            <a:off x="1249425" y="130525"/>
            <a:ext cx="2275450" cy="2283800"/>
          </a:xfrm>
          <a:prstGeom prst="rect">
            <a:avLst/>
          </a:prstGeom>
          <a:noFill/>
          <a:ln cap="flat" cmpd="sng" w="38100">
            <a:solidFill>
              <a:srgbClr val="FFF2CC"/>
            </a:solidFill>
            <a:prstDash val="solid"/>
            <a:round/>
            <a:headEnd len="sm" w="sm" type="none"/>
            <a:tailEnd len="sm" w="sm" type="none"/>
          </a:ln>
        </p:spPr>
      </p:pic>
      <p:pic>
        <p:nvPicPr>
          <p:cNvPr id="170" name="Google Shape;170;p30"/>
          <p:cNvPicPr preferRelativeResize="0"/>
          <p:nvPr/>
        </p:nvPicPr>
        <p:blipFill>
          <a:blip r:embed="rId9">
            <a:alphaModFix/>
          </a:blip>
          <a:stretch>
            <a:fillRect/>
          </a:stretch>
        </p:blipFill>
        <p:spPr>
          <a:xfrm>
            <a:off x="8195050" y="215425"/>
            <a:ext cx="2181450" cy="2114000"/>
          </a:xfrm>
          <a:prstGeom prst="rect">
            <a:avLst/>
          </a:prstGeom>
          <a:noFill/>
          <a:ln cap="flat" cmpd="sng" w="38100">
            <a:solidFill>
              <a:srgbClr val="FFF2CC"/>
            </a:solidFill>
            <a:prstDash val="solid"/>
            <a:round/>
            <a:headEnd len="sm" w="sm" type="none"/>
            <a:tailEnd len="sm" w="sm" type="none"/>
          </a:ln>
        </p:spPr>
      </p:pic>
      <p:pic>
        <p:nvPicPr>
          <p:cNvPr id="171" name="Google Shape;171;p30"/>
          <p:cNvPicPr preferRelativeResize="0"/>
          <p:nvPr/>
        </p:nvPicPr>
        <p:blipFill>
          <a:blip r:embed="rId10">
            <a:alphaModFix/>
          </a:blip>
          <a:stretch>
            <a:fillRect/>
          </a:stretch>
        </p:blipFill>
        <p:spPr>
          <a:xfrm>
            <a:off x="9213425" y="2722325"/>
            <a:ext cx="2512300" cy="2211286"/>
          </a:xfrm>
          <a:prstGeom prst="rect">
            <a:avLst/>
          </a:prstGeom>
          <a:noFill/>
          <a:ln cap="flat" cmpd="sng" w="38100">
            <a:solidFill>
              <a:srgbClr val="FFF2CC"/>
            </a:solidFill>
            <a:prstDash val="solid"/>
            <a:round/>
            <a:headEnd len="sm" w="sm" type="none"/>
            <a:tailEnd len="sm" w="sm" type="none"/>
          </a:ln>
        </p:spPr>
      </p:pic>
      <p:pic>
        <p:nvPicPr>
          <p:cNvPr id="172" name="Google Shape;172;p30"/>
          <p:cNvPicPr preferRelativeResize="0"/>
          <p:nvPr/>
        </p:nvPicPr>
        <p:blipFill>
          <a:blip r:embed="rId11">
            <a:alphaModFix/>
          </a:blip>
          <a:stretch>
            <a:fillRect/>
          </a:stretch>
        </p:blipFill>
        <p:spPr>
          <a:xfrm>
            <a:off x="4731750" y="5094737"/>
            <a:ext cx="2275449" cy="2275449"/>
          </a:xfrm>
          <a:prstGeom prst="rect">
            <a:avLst/>
          </a:prstGeom>
          <a:noFill/>
          <a:ln cap="flat" cmpd="sng" w="38100">
            <a:solidFill>
              <a:srgbClr val="FCE5CD"/>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 name="Shape 176"/>
        <p:cNvGrpSpPr/>
        <p:nvPr/>
      </p:nvGrpSpPr>
      <p:grpSpPr>
        <a:xfrm>
          <a:off x="0" y="0"/>
          <a:ext cx="0" cy="0"/>
          <a:chOff x="0" y="0"/>
          <a:chExt cx="0" cy="0"/>
        </a:xfrm>
      </p:grpSpPr>
      <p:sp>
        <p:nvSpPr>
          <p:cNvPr id="177" name="Google Shape;177;p31"/>
          <p:cNvSpPr txBox="1"/>
          <p:nvPr/>
        </p:nvSpPr>
        <p:spPr>
          <a:xfrm>
            <a:off x="2296686" y="3070800"/>
            <a:ext cx="7279800" cy="1446900"/>
          </a:xfrm>
          <a:prstGeom prst="rect">
            <a:avLst/>
          </a:prstGeom>
          <a:solidFill>
            <a:srgbClr val="FFD966"/>
          </a:solidFill>
          <a:ln cap="flat" cmpd="sng" w="7620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8200">
                <a:latin typeface="Bree Serif"/>
                <a:ea typeface="Bree Serif"/>
                <a:cs typeface="Bree Serif"/>
                <a:sym typeface="Bree Serif"/>
              </a:rPr>
              <a:t>TRADITIONS</a:t>
            </a:r>
            <a:endParaRPr b="1" sz="8200">
              <a:latin typeface="Bree Serif"/>
              <a:ea typeface="Bree Serif"/>
              <a:cs typeface="Bree Serif"/>
              <a:sym typeface="Bree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 name="Shape 61"/>
        <p:cNvGrpSpPr/>
        <p:nvPr/>
      </p:nvGrpSpPr>
      <p:grpSpPr>
        <a:xfrm>
          <a:off x="0" y="0"/>
          <a:ext cx="0" cy="0"/>
          <a:chOff x="0" y="0"/>
          <a:chExt cx="0" cy="0"/>
        </a:xfrm>
      </p:grpSpPr>
      <p:pic>
        <p:nvPicPr>
          <p:cNvPr id="62" name="Google Shape;62;p14"/>
          <p:cNvPicPr preferRelativeResize="0"/>
          <p:nvPr/>
        </p:nvPicPr>
        <p:blipFill rotWithShape="1">
          <a:blip r:embed="rId4">
            <a:alphaModFix/>
          </a:blip>
          <a:srcRect b="4608" l="3824" r="3574" t="4844"/>
          <a:stretch/>
        </p:blipFill>
        <p:spPr>
          <a:xfrm>
            <a:off x="2507688" y="526612"/>
            <a:ext cx="6871824" cy="6719174"/>
          </a:xfrm>
          <a:prstGeom prst="rect">
            <a:avLst/>
          </a:prstGeom>
          <a:noFill/>
          <a:ln cap="flat" cmpd="sng" w="114300">
            <a:solidFill>
              <a:srgbClr val="F1C23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
        <p:nvSpPr>
          <p:cNvPr id="182" name="Google Shape;182;p32"/>
          <p:cNvSpPr txBox="1"/>
          <p:nvPr>
            <p:ph idx="1" type="subTitle"/>
          </p:nvPr>
        </p:nvSpPr>
        <p:spPr>
          <a:xfrm>
            <a:off x="581400" y="398100"/>
            <a:ext cx="10630200" cy="7061700"/>
          </a:xfrm>
          <a:prstGeom prst="rect">
            <a:avLst/>
          </a:prstGeom>
          <a:solidFill>
            <a:srgbClr val="FFF2CC"/>
          </a:solidFill>
        </p:spPr>
        <p:txBody>
          <a:bodyPr anchorCtr="0" anchor="t" bIns="113100" lIns="113100" spcFirstLastPara="1" rIns="113100" wrap="square" tIns="113100">
            <a:normAutofit fontScale="85000" lnSpcReduction="20000"/>
          </a:bodyPr>
          <a:lstStyle/>
          <a:p>
            <a:pPr indent="0" lvl="0" marL="0" rtl="0" algn="ctr">
              <a:spcBef>
                <a:spcPts val="0"/>
              </a:spcBef>
              <a:spcAft>
                <a:spcPts val="0"/>
              </a:spcAft>
              <a:buNone/>
            </a:pPr>
            <a:r>
              <a:rPr b="1" lang="en">
                <a:solidFill>
                  <a:srgbClr val="980000"/>
                </a:solidFill>
                <a:latin typeface="Bree Serif"/>
                <a:ea typeface="Bree Serif"/>
                <a:cs typeface="Bree Serif"/>
                <a:sym typeface="Bree Serif"/>
              </a:rPr>
              <a:t>How have descendants of enslaved people celebrated Juneteenth over the years?</a:t>
            </a:r>
            <a:endParaRPr b="1">
              <a:solidFill>
                <a:srgbClr val="980000"/>
              </a:solidFill>
              <a:latin typeface="Bree Serif"/>
              <a:ea typeface="Bree Serif"/>
              <a:cs typeface="Bree Serif"/>
              <a:sym typeface="Bree Serif"/>
            </a:endParaRPr>
          </a:p>
          <a:p>
            <a:pPr indent="0" lvl="0" marL="0" rtl="0" algn="l">
              <a:spcBef>
                <a:spcPts val="0"/>
              </a:spcBef>
              <a:spcAft>
                <a:spcPts val="0"/>
              </a:spcAft>
              <a:buNone/>
            </a:pPr>
            <a:r>
              <a:t/>
            </a:r>
            <a:endParaRPr>
              <a:solidFill>
                <a:schemeClr val="dk1"/>
              </a:solidFill>
              <a:latin typeface="Bree Serif"/>
              <a:ea typeface="Bree Serif"/>
              <a:cs typeface="Bree Serif"/>
              <a:sym typeface="Bree Serif"/>
            </a:endParaRPr>
          </a:p>
          <a:p>
            <a:pPr indent="-423862" lvl="0" marL="457200" rtl="0" algn="l">
              <a:lnSpc>
                <a:spcPct val="150000"/>
              </a:lnSpc>
              <a:spcBef>
                <a:spcPts val="0"/>
              </a:spcBef>
              <a:spcAft>
                <a:spcPts val="0"/>
              </a:spcAft>
              <a:buClr>
                <a:schemeClr val="dk1"/>
              </a:buClr>
              <a:buSzPct val="100000"/>
              <a:buFont typeface="Bree Serif"/>
              <a:buChar char="●"/>
            </a:pPr>
            <a:r>
              <a:rPr lang="en" sz="3617">
                <a:solidFill>
                  <a:schemeClr val="dk1"/>
                </a:solidFill>
                <a:latin typeface="Bree Serif"/>
                <a:ea typeface="Bree Serif"/>
                <a:cs typeface="Bree Serif"/>
                <a:sym typeface="Bree Serif"/>
              </a:rPr>
              <a:t>First celebration in Texas:  Jubilee Day (June 1866)</a:t>
            </a:r>
            <a:endParaRPr sz="3617">
              <a:solidFill>
                <a:schemeClr val="dk1"/>
              </a:solidFill>
              <a:latin typeface="Bree Serif"/>
              <a:ea typeface="Bree Serif"/>
              <a:cs typeface="Bree Serif"/>
              <a:sym typeface="Bree Serif"/>
            </a:endParaRPr>
          </a:p>
          <a:p>
            <a:pPr indent="-423862" lvl="0" marL="457200" rtl="0" algn="l">
              <a:lnSpc>
                <a:spcPct val="150000"/>
              </a:lnSpc>
              <a:spcBef>
                <a:spcPts val="0"/>
              </a:spcBef>
              <a:spcAft>
                <a:spcPts val="0"/>
              </a:spcAft>
              <a:buClr>
                <a:schemeClr val="dk1"/>
              </a:buClr>
              <a:buSzPct val="100000"/>
              <a:buFont typeface="Bree Serif"/>
              <a:buChar char="●"/>
            </a:pPr>
            <a:r>
              <a:rPr lang="en" sz="3617">
                <a:solidFill>
                  <a:schemeClr val="dk1"/>
                </a:solidFill>
                <a:latin typeface="Bree Serif"/>
                <a:ea typeface="Bree Serif"/>
                <a:cs typeface="Bree Serif"/>
                <a:sym typeface="Bree Serif"/>
              </a:rPr>
              <a:t>Family gatherings; prayer</a:t>
            </a:r>
            <a:endParaRPr sz="3617">
              <a:solidFill>
                <a:schemeClr val="dk1"/>
              </a:solidFill>
              <a:latin typeface="Bree Serif"/>
              <a:ea typeface="Bree Serif"/>
              <a:cs typeface="Bree Serif"/>
              <a:sym typeface="Bree Serif"/>
            </a:endParaRPr>
          </a:p>
          <a:p>
            <a:pPr indent="-423862" lvl="0" marL="457200" rtl="0" algn="l">
              <a:lnSpc>
                <a:spcPct val="150000"/>
              </a:lnSpc>
              <a:spcBef>
                <a:spcPts val="0"/>
              </a:spcBef>
              <a:spcAft>
                <a:spcPts val="0"/>
              </a:spcAft>
              <a:buClr>
                <a:schemeClr val="dk1"/>
              </a:buClr>
              <a:buSzPct val="100000"/>
              <a:buFont typeface="Bree Serif"/>
              <a:buChar char="●"/>
            </a:pPr>
            <a:r>
              <a:rPr lang="en" sz="3617">
                <a:solidFill>
                  <a:schemeClr val="dk1"/>
                </a:solidFill>
                <a:latin typeface="Bree Serif"/>
                <a:ea typeface="Bree Serif"/>
                <a:cs typeface="Bree Serif"/>
                <a:sym typeface="Bree Serif"/>
              </a:rPr>
              <a:t>Community gatherings (block/park parties)</a:t>
            </a:r>
            <a:endParaRPr sz="3617">
              <a:solidFill>
                <a:schemeClr val="dk1"/>
              </a:solidFill>
              <a:latin typeface="Bree Serif"/>
              <a:ea typeface="Bree Serif"/>
              <a:cs typeface="Bree Serif"/>
              <a:sym typeface="Bree Serif"/>
            </a:endParaRPr>
          </a:p>
          <a:p>
            <a:pPr indent="-423862" lvl="0" marL="457200" rtl="0" algn="l">
              <a:lnSpc>
                <a:spcPct val="150000"/>
              </a:lnSpc>
              <a:spcBef>
                <a:spcPts val="0"/>
              </a:spcBef>
              <a:spcAft>
                <a:spcPts val="0"/>
              </a:spcAft>
              <a:buClr>
                <a:schemeClr val="dk1"/>
              </a:buClr>
              <a:buSzPct val="100000"/>
              <a:buFont typeface="Bree Serif"/>
              <a:buChar char="●"/>
            </a:pPr>
            <a:r>
              <a:rPr lang="en" sz="3617">
                <a:solidFill>
                  <a:schemeClr val="dk1"/>
                </a:solidFill>
                <a:latin typeface="Bree Serif"/>
                <a:ea typeface="Bree Serif"/>
                <a:cs typeface="Bree Serif"/>
                <a:sym typeface="Bree Serif"/>
              </a:rPr>
              <a:t>Cookouts/BBQs</a:t>
            </a:r>
            <a:endParaRPr sz="3617">
              <a:solidFill>
                <a:schemeClr val="dk1"/>
              </a:solidFill>
              <a:latin typeface="Bree Serif"/>
              <a:ea typeface="Bree Serif"/>
              <a:cs typeface="Bree Serif"/>
              <a:sym typeface="Bree Serif"/>
            </a:endParaRPr>
          </a:p>
          <a:p>
            <a:pPr indent="-423862" lvl="0" marL="457200" rtl="0" algn="l">
              <a:lnSpc>
                <a:spcPct val="150000"/>
              </a:lnSpc>
              <a:spcBef>
                <a:spcPts val="0"/>
              </a:spcBef>
              <a:spcAft>
                <a:spcPts val="0"/>
              </a:spcAft>
              <a:buClr>
                <a:schemeClr val="dk1"/>
              </a:buClr>
              <a:buSzPct val="100000"/>
              <a:buFont typeface="Bree Serif"/>
              <a:buChar char="●"/>
            </a:pPr>
            <a:r>
              <a:rPr lang="en" sz="3617">
                <a:solidFill>
                  <a:schemeClr val="dk1"/>
                </a:solidFill>
                <a:latin typeface="Bree Serif"/>
                <a:ea typeface="Bree Serif"/>
                <a:cs typeface="Bree Serif"/>
                <a:sym typeface="Bree Serif"/>
              </a:rPr>
              <a:t>Dancing</a:t>
            </a:r>
            <a:endParaRPr sz="3617">
              <a:solidFill>
                <a:schemeClr val="dk1"/>
              </a:solidFill>
              <a:latin typeface="Bree Serif"/>
              <a:ea typeface="Bree Serif"/>
              <a:cs typeface="Bree Serif"/>
              <a:sym typeface="Bree Serif"/>
            </a:endParaRPr>
          </a:p>
          <a:p>
            <a:pPr indent="-423862" lvl="0" marL="457200" rtl="0" algn="l">
              <a:lnSpc>
                <a:spcPct val="150000"/>
              </a:lnSpc>
              <a:spcBef>
                <a:spcPts val="0"/>
              </a:spcBef>
              <a:spcAft>
                <a:spcPts val="0"/>
              </a:spcAft>
              <a:buClr>
                <a:schemeClr val="dk1"/>
              </a:buClr>
              <a:buSzPct val="100000"/>
              <a:buFont typeface="Bree Serif"/>
              <a:buChar char="●"/>
            </a:pPr>
            <a:r>
              <a:rPr lang="en" sz="3617">
                <a:solidFill>
                  <a:schemeClr val="dk1"/>
                </a:solidFill>
                <a:latin typeface="Bree Serif"/>
                <a:ea typeface="Bree Serif"/>
                <a:cs typeface="Bree Serif"/>
                <a:sym typeface="Bree Serif"/>
              </a:rPr>
              <a:t>Education (speeches, lectures, reading)</a:t>
            </a:r>
            <a:endParaRPr sz="3617">
              <a:solidFill>
                <a:schemeClr val="dk1"/>
              </a:solidFill>
              <a:latin typeface="Bree Serif"/>
              <a:ea typeface="Bree Serif"/>
              <a:cs typeface="Bree Serif"/>
              <a:sym typeface="Bree Serif"/>
            </a:endParaRPr>
          </a:p>
          <a:p>
            <a:pPr indent="-423862" lvl="0" marL="457200" rtl="0" algn="l">
              <a:lnSpc>
                <a:spcPct val="150000"/>
              </a:lnSpc>
              <a:spcBef>
                <a:spcPts val="0"/>
              </a:spcBef>
              <a:spcAft>
                <a:spcPts val="0"/>
              </a:spcAft>
              <a:buClr>
                <a:schemeClr val="dk1"/>
              </a:buClr>
              <a:buSzPct val="100000"/>
              <a:buFont typeface="Bree Serif"/>
              <a:buChar char="●"/>
            </a:pPr>
            <a:r>
              <a:rPr lang="en" sz="3617">
                <a:solidFill>
                  <a:schemeClr val="dk1"/>
                </a:solidFill>
                <a:latin typeface="Bree Serif"/>
                <a:ea typeface="Bree Serif"/>
                <a:cs typeface="Bree Serif"/>
                <a:sym typeface="Bree Serif"/>
              </a:rPr>
              <a:t>Poetry (recitations)</a:t>
            </a:r>
            <a:endParaRPr sz="3617">
              <a:solidFill>
                <a:schemeClr val="dk1"/>
              </a:solidFill>
              <a:latin typeface="Bree Serif"/>
              <a:ea typeface="Bree Serif"/>
              <a:cs typeface="Bree Serif"/>
              <a:sym typeface="Bree Serif"/>
            </a:endParaRPr>
          </a:p>
          <a:p>
            <a:pPr indent="-423862" lvl="0" marL="457200" rtl="0" algn="l">
              <a:lnSpc>
                <a:spcPct val="150000"/>
              </a:lnSpc>
              <a:spcBef>
                <a:spcPts val="0"/>
              </a:spcBef>
              <a:spcAft>
                <a:spcPts val="0"/>
              </a:spcAft>
              <a:buClr>
                <a:schemeClr val="dk1"/>
              </a:buClr>
              <a:buSzPct val="100000"/>
              <a:buFont typeface="Bree Serif"/>
              <a:buChar char="●"/>
            </a:pPr>
            <a:r>
              <a:rPr lang="en" sz="3617">
                <a:solidFill>
                  <a:schemeClr val="dk1"/>
                </a:solidFill>
                <a:latin typeface="Bree Serif"/>
                <a:ea typeface="Bree Serif"/>
                <a:cs typeface="Bree Serif"/>
                <a:sym typeface="Bree Serif"/>
              </a:rPr>
              <a:t>Storytelling (family experiences)</a:t>
            </a:r>
            <a:endParaRPr sz="3617">
              <a:solidFill>
                <a:schemeClr val="dk1"/>
              </a:solidFill>
              <a:latin typeface="Bree Serif"/>
              <a:ea typeface="Bree Serif"/>
              <a:cs typeface="Bree Serif"/>
              <a:sym typeface="Bree Serif"/>
            </a:endParaRPr>
          </a:p>
          <a:p>
            <a:pPr indent="-423862" lvl="0" marL="457200" rtl="0" algn="l">
              <a:lnSpc>
                <a:spcPct val="150000"/>
              </a:lnSpc>
              <a:spcBef>
                <a:spcPts val="0"/>
              </a:spcBef>
              <a:spcAft>
                <a:spcPts val="0"/>
              </a:spcAft>
              <a:buClr>
                <a:schemeClr val="dk1"/>
              </a:buClr>
              <a:buSzPct val="100000"/>
              <a:buFont typeface="Bree Serif"/>
              <a:buChar char="●"/>
            </a:pPr>
            <a:r>
              <a:rPr lang="en" sz="3617">
                <a:solidFill>
                  <a:schemeClr val="dk1"/>
                </a:solidFill>
                <a:latin typeface="Bree Serif"/>
                <a:ea typeface="Bree Serif"/>
                <a:cs typeface="Bree Serif"/>
                <a:sym typeface="Bree Serif"/>
              </a:rPr>
              <a:t>Film viewing </a:t>
            </a:r>
            <a:endParaRPr sz="3617">
              <a:solidFill>
                <a:schemeClr val="dk1"/>
              </a:solidFill>
              <a:latin typeface="Bree Serif"/>
              <a:ea typeface="Bree Serif"/>
              <a:cs typeface="Bree Serif"/>
              <a:sym typeface="Bree Serif"/>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 name="Shape 186"/>
        <p:cNvGrpSpPr/>
        <p:nvPr/>
      </p:nvGrpSpPr>
      <p:grpSpPr>
        <a:xfrm>
          <a:off x="0" y="0"/>
          <a:ext cx="0" cy="0"/>
          <a:chOff x="0" y="0"/>
          <a:chExt cx="0" cy="0"/>
        </a:xfrm>
      </p:grpSpPr>
      <p:sp>
        <p:nvSpPr>
          <p:cNvPr id="187" name="Google Shape;187;p33"/>
          <p:cNvSpPr txBox="1"/>
          <p:nvPr/>
        </p:nvSpPr>
        <p:spPr>
          <a:xfrm>
            <a:off x="2935311" y="3070800"/>
            <a:ext cx="6291900" cy="1446900"/>
          </a:xfrm>
          <a:prstGeom prst="rect">
            <a:avLst/>
          </a:prstGeom>
          <a:solidFill>
            <a:srgbClr val="FFD966"/>
          </a:solidFill>
          <a:ln cap="flat" cmpd="sng" w="7620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8200">
                <a:latin typeface="Bree Serif"/>
                <a:ea typeface="Bree Serif"/>
                <a:cs typeface="Bree Serif"/>
                <a:sym typeface="Bree Serif"/>
              </a:rPr>
              <a:t>MUSIC</a:t>
            </a:r>
            <a:endParaRPr b="1" sz="8200">
              <a:latin typeface="Bree Serif"/>
              <a:ea typeface="Bree Serif"/>
              <a:cs typeface="Bree Serif"/>
              <a:sym typeface="Bree Serif"/>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34"/>
          <p:cNvSpPr txBox="1"/>
          <p:nvPr>
            <p:ph idx="1" type="subTitle"/>
          </p:nvPr>
        </p:nvSpPr>
        <p:spPr>
          <a:xfrm>
            <a:off x="597350" y="1506625"/>
            <a:ext cx="10724400" cy="5833800"/>
          </a:xfrm>
          <a:prstGeom prst="rect">
            <a:avLst/>
          </a:prstGeom>
          <a:solidFill>
            <a:srgbClr val="FFF2CC"/>
          </a:solidFill>
        </p:spPr>
        <p:txBody>
          <a:bodyPr anchorCtr="0" anchor="t" bIns="113100" lIns="113100" spcFirstLastPara="1" rIns="113100" wrap="square" tIns="113100">
            <a:normAutofit fontScale="25000" lnSpcReduction="20000"/>
          </a:bodyPr>
          <a:lstStyle/>
          <a:p>
            <a:pPr indent="0" lvl="0" marL="0" rtl="0" algn="l">
              <a:spcBef>
                <a:spcPts val="0"/>
              </a:spcBef>
              <a:spcAft>
                <a:spcPts val="0"/>
              </a:spcAft>
              <a:buNone/>
            </a:pPr>
            <a:r>
              <a:t/>
            </a:r>
            <a:endParaRPr u="sng">
              <a:solidFill>
                <a:schemeClr val="dk1"/>
              </a:solidFill>
              <a:latin typeface="Bree Serif"/>
              <a:ea typeface="Bree Serif"/>
              <a:cs typeface="Bree Serif"/>
              <a:sym typeface="Bree Serif"/>
            </a:endParaRPr>
          </a:p>
          <a:p>
            <a:pPr indent="0" lvl="0" marL="0" rtl="0" algn="l">
              <a:spcBef>
                <a:spcPts val="0"/>
              </a:spcBef>
              <a:spcAft>
                <a:spcPts val="0"/>
              </a:spcAft>
              <a:buNone/>
            </a:pPr>
            <a:r>
              <a:rPr lang="en" sz="12300" u="sng">
                <a:solidFill>
                  <a:schemeClr val="dk1"/>
                </a:solidFill>
                <a:latin typeface="Bree Serif"/>
                <a:ea typeface="Bree Serif"/>
                <a:cs typeface="Bree Serif"/>
                <a:sym typeface="Bree Serif"/>
              </a:rPr>
              <a:t>Themes: </a:t>
            </a:r>
            <a:endParaRPr sz="12300" u="sng">
              <a:solidFill>
                <a:schemeClr val="dk1"/>
              </a:solidFill>
              <a:latin typeface="Bree Serif"/>
              <a:ea typeface="Bree Serif"/>
              <a:cs typeface="Bree Serif"/>
              <a:sym typeface="Bree Serif"/>
            </a:endParaRPr>
          </a:p>
          <a:p>
            <a:pPr indent="-423862" lvl="0" marL="457200" rtl="0" algn="l">
              <a:spcBef>
                <a:spcPts val="0"/>
              </a:spcBef>
              <a:spcAft>
                <a:spcPts val="0"/>
              </a:spcAft>
              <a:buClr>
                <a:schemeClr val="dk1"/>
              </a:buClr>
              <a:buSzPct val="100000"/>
              <a:buFont typeface="Bree Serif"/>
              <a:buChar char="●"/>
            </a:pPr>
            <a:r>
              <a:rPr lang="en" sz="12300">
                <a:solidFill>
                  <a:schemeClr val="dk1"/>
                </a:solidFill>
                <a:latin typeface="Bree Serif"/>
                <a:ea typeface="Bree Serif"/>
                <a:cs typeface="Bree Serif"/>
                <a:sym typeface="Bree Serif"/>
              </a:rPr>
              <a:t>Faith in God</a:t>
            </a:r>
            <a:endParaRPr sz="12300">
              <a:solidFill>
                <a:schemeClr val="dk1"/>
              </a:solidFill>
              <a:latin typeface="Bree Serif"/>
              <a:ea typeface="Bree Serif"/>
              <a:cs typeface="Bree Serif"/>
              <a:sym typeface="Bree Serif"/>
            </a:endParaRPr>
          </a:p>
          <a:p>
            <a:pPr indent="-423862" lvl="0" marL="457200" rtl="0" algn="l">
              <a:spcBef>
                <a:spcPts val="0"/>
              </a:spcBef>
              <a:spcAft>
                <a:spcPts val="0"/>
              </a:spcAft>
              <a:buClr>
                <a:schemeClr val="dk1"/>
              </a:buClr>
              <a:buSzPct val="100000"/>
              <a:buFont typeface="Bree Serif"/>
              <a:buChar char="●"/>
            </a:pPr>
            <a:r>
              <a:rPr lang="en" sz="12300">
                <a:solidFill>
                  <a:schemeClr val="dk1"/>
                </a:solidFill>
                <a:latin typeface="Bree Serif"/>
                <a:ea typeface="Bree Serif"/>
                <a:cs typeface="Bree Serif"/>
                <a:sym typeface="Bree Serif"/>
              </a:rPr>
              <a:t>Fatigue from labor</a:t>
            </a:r>
            <a:endParaRPr sz="12300">
              <a:solidFill>
                <a:schemeClr val="dk1"/>
              </a:solidFill>
              <a:latin typeface="Bree Serif"/>
              <a:ea typeface="Bree Serif"/>
              <a:cs typeface="Bree Serif"/>
              <a:sym typeface="Bree Serif"/>
            </a:endParaRPr>
          </a:p>
          <a:p>
            <a:pPr indent="-423862" lvl="0" marL="457200" rtl="0" algn="l">
              <a:spcBef>
                <a:spcPts val="0"/>
              </a:spcBef>
              <a:spcAft>
                <a:spcPts val="0"/>
              </a:spcAft>
              <a:buClr>
                <a:schemeClr val="dk1"/>
              </a:buClr>
              <a:buSzPct val="100000"/>
              <a:buFont typeface="Bree Serif"/>
              <a:buChar char="●"/>
            </a:pPr>
            <a:r>
              <a:rPr lang="en" sz="12300">
                <a:solidFill>
                  <a:schemeClr val="dk1"/>
                </a:solidFill>
                <a:latin typeface="Bree Serif"/>
                <a:ea typeface="Bree Serif"/>
                <a:cs typeface="Bree Serif"/>
                <a:sym typeface="Bree Serif"/>
              </a:rPr>
              <a:t>Lamentations: Going Home</a:t>
            </a:r>
            <a:endParaRPr sz="12300">
              <a:solidFill>
                <a:schemeClr val="dk1"/>
              </a:solidFill>
              <a:latin typeface="Bree Serif"/>
              <a:ea typeface="Bree Serif"/>
              <a:cs typeface="Bree Serif"/>
              <a:sym typeface="Bree Serif"/>
            </a:endParaRPr>
          </a:p>
          <a:p>
            <a:pPr indent="-423862" lvl="0" marL="457200" rtl="0" algn="l">
              <a:spcBef>
                <a:spcPts val="0"/>
              </a:spcBef>
              <a:spcAft>
                <a:spcPts val="0"/>
              </a:spcAft>
              <a:buClr>
                <a:schemeClr val="dk1"/>
              </a:buClr>
              <a:buSzPct val="100000"/>
              <a:buFont typeface="Bree Serif"/>
              <a:buChar char="●"/>
            </a:pPr>
            <a:r>
              <a:rPr lang="en" sz="12300">
                <a:solidFill>
                  <a:schemeClr val="dk1"/>
                </a:solidFill>
                <a:latin typeface="Bree Serif"/>
                <a:ea typeface="Bree Serif"/>
                <a:cs typeface="Bree Serif"/>
                <a:sym typeface="Bree Serif"/>
              </a:rPr>
              <a:t>Freedom</a:t>
            </a:r>
            <a:endParaRPr sz="12300">
              <a:solidFill>
                <a:schemeClr val="dk1"/>
              </a:solidFill>
              <a:latin typeface="Bree Serif"/>
              <a:ea typeface="Bree Serif"/>
              <a:cs typeface="Bree Serif"/>
              <a:sym typeface="Bree Serif"/>
            </a:endParaRPr>
          </a:p>
          <a:p>
            <a:pPr indent="0" lvl="0" marL="0" rtl="0" algn="l">
              <a:spcBef>
                <a:spcPts val="0"/>
              </a:spcBef>
              <a:spcAft>
                <a:spcPts val="0"/>
              </a:spcAft>
              <a:buNone/>
            </a:pPr>
            <a:r>
              <a:rPr b="1" lang="en" sz="12300">
                <a:solidFill>
                  <a:srgbClr val="38761D"/>
                </a:solidFill>
                <a:latin typeface="Bree Serif"/>
                <a:ea typeface="Bree Serif"/>
                <a:cs typeface="Bree Serif"/>
                <a:sym typeface="Bree Serif"/>
              </a:rPr>
              <a:t>Songs of enslaved Africans</a:t>
            </a:r>
            <a:endParaRPr b="1" sz="12300">
              <a:solidFill>
                <a:srgbClr val="38761D"/>
              </a:solidFill>
              <a:latin typeface="Bree Serif"/>
              <a:ea typeface="Bree Serif"/>
              <a:cs typeface="Bree Serif"/>
              <a:sym typeface="Bree Serif"/>
            </a:endParaRPr>
          </a:p>
          <a:p>
            <a:pPr indent="0" lvl="0" marL="0" rtl="0" algn="l">
              <a:spcBef>
                <a:spcPts val="0"/>
              </a:spcBef>
              <a:spcAft>
                <a:spcPts val="0"/>
              </a:spcAft>
              <a:buNone/>
            </a:pPr>
            <a:r>
              <a:rPr lang="en" sz="12300">
                <a:solidFill>
                  <a:srgbClr val="980000"/>
                </a:solidFill>
                <a:latin typeface="Bree Serif"/>
                <a:ea typeface="Bree Serif"/>
                <a:cs typeface="Bree Serif"/>
                <a:sym typeface="Bree Serif"/>
              </a:rPr>
              <a:t>               </a:t>
            </a:r>
            <a:r>
              <a:rPr lang="en" sz="12300">
                <a:solidFill>
                  <a:srgbClr val="980000"/>
                </a:solidFill>
                <a:latin typeface="Bree Serif"/>
                <a:ea typeface="Bree Serif"/>
                <a:cs typeface="Bree Serif"/>
                <a:sym typeface="Bree Serif"/>
              </a:rPr>
              <a:t>“Swing Low, Sweet Chariot”</a:t>
            </a:r>
            <a:endParaRPr sz="12300">
              <a:solidFill>
                <a:srgbClr val="980000"/>
              </a:solidFill>
              <a:latin typeface="Bree Serif"/>
              <a:ea typeface="Bree Serif"/>
              <a:cs typeface="Bree Serif"/>
              <a:sym typeface="Bree Serif"/>
            </a:endParaRPr>
          </a:p>
          <a:p>
            <a:pPr indent="0" lvl="0" marL="0" rtl="0" algn="l">
              <a:spcBef>
                <a:spcPts val="0"/>
              </a:spcBef>
              <a:spcAft>
                <a:spcPts val="0"/>
              </a:spcAft>
              <a:buNone/>
            </a:pPr>
            <a:r>
              <a:rPr lang="en" sz="12300">
                <a:solidFill>
                  <a:srgbClr val="980000"/>
                </a:solidFill>
                <a:latin typeface="Bree Serif"/>
                <a:ea typeface="Bree Serif"/>
                <a:cs typeface="Bree Serif"/>
                <a:sym typeface="Bree Serif"/>
              </a:rPr>
              <a:t>               “Nobody knows the trouble I seen”</a:t>
            </a:r>
            <a:endParaRPr sz="12300">
              <a:solidFill>
                <a:srgbClr val="980000"/>
              </a:solidFill>
              <a:latin typeface="Bree Serif"/>
              <a:ea typeface="Bree Serif"/>
              <a:cs typeface="Bree Serif"/>
              <a:sym typeface="Bree Serif"/>
            </a:endParaRPr>
          </a:p>
          <a:p>
            <a:pPr indent="0" lvl="0" marL="0" rtl="0" algn="l">
              <a:spcBef>
                <a:spcPts val="0"/>
              </a:spcBef>
              <a:spcAft>
                <a:spcPts val="0"/>
              </a:spcAft>
              <a:buNone/>
            </a:pPr>
            <a:r>
              <a:rPr lang="en" sz="12300">
                <a:solidFill>
                  <a:srgbClr val="980000"/>
                </a:solidFill>
                <a:latin typeface="Bree Serif"/>
                <a:ea typeface="Bree Serif"/>
                <a:cs typeface="Bree Serif"/>
                <a:sym typeface="Bree Serif"/>
              </a:rPr>
              <a:t>               “Wade in the Water” Harriot Tubman</a:t>
            </a:r>
            <a:endParaRPr sz="12300">
              <a:solidFill>
                <a:srgbClr val="980000"/>
              </a:solidFill>
              <a:latin typeface="Bree Serif"/>
              <a:ea typeface="Bree Serif"/>
              <a:cs typeface="Bree Serif"/>
              <a:sym typeface="Bree Serif"/>
            </a:endParaRPr>
          </a:p>
          <a:p>
            <a:pPr indent="0" lvl="0" marL="0" rtl="0" algn="l">
              <a:spcBef>
                <a:spcPts val="0"/>
              </a:spcBef>
              <a:spcAft>
                <a:spcPts val="0"/>
              </a:spcAft>
              <a:buNone/>
            </a:pPr>
            <a:r>
              <a:rPr lang="en" sz="12300">
                <a:solidFill>
                  <a:srgbClr val="980000"/>
                </a:solidFill>
                <a:latin typeface="Bree Serif"/>
                <a:ea typeface="Bree Serif"/>
                <a:cs typeface="Bree Serif"/>
                <a:sym typeface="Bree Serif"/>
              </a:rPr>
              <a:t>               “Lift Every Voice and Sing” </a:t>
            </a:r>
            <a:r>
              <a:rPr lang="en" sz="10000">
                <a:solidFill>
                  <a:srgbClr val="980000"/>
                </a:solidFill>
                <a:latin typeface="Bree Serif"/>
                <a:ea typeface="Bree Serif"/>
                <a:cs typeface="Bree Serif"/>
                <a:sym typeface="Bree Serif"/>
              </a:rPr>
              <a:t>(the Negro National Anthem)</a:t>
            </a:r>
            <a:endParaRPr sz="10000">
              <a:solidFill>
                <a:srgbClr val="980000"/>
              </a:solidFill>
              <a:latin typeface="Bree Serif"/>
              <a:ea typeface="Bree Serif"/>
              <a:cs typeface="Bree Serif"/>
              <a:sym typeface="Bree Serif"/>
            </a:endParaRPr>
          </a:p>
          <a:p>
            <a:pPr indent="0" lvl="0" marL="0" rtl="0" algn="l">
              <a:spcBef>
                <a:spcPts val="0"/>
              </a:spcBef>
              <a:spcAft>
                <a:spcPts val="0"/>
              </a:spcAft>
              <a:buNone/>
            </a:pPr>
            <a:r>
              <a:rPr lang="en" sz="12300">
                <a:solidFill>
                  <a:srgbClr val="980000"/>
                </a:solidFill>
                <a:latin typeface="Bree Serif"/>
                <a:ea typeface="Bree Serif"/>
                <a:cs typeface="Bree Serif"/>
                <a:sym typeface="Bree Serif"/>
              </a:rPr>
              <a:t>                “This Little Light of Mine”</a:t>
            </a:r>
            <a:endParaRPr sz="12300">
              <a:solidFill>
                <a:srgbClr val="980000"/>
              </a:solidFill>
              <a:latin typeface="Bree Serif"/>
              <a:ea typeface="Bree Serif"/>
              <a:cs typeface="Bree Serif"/>
              <a:sym typeface="Bree Serif"/>
            </a:endParaRPr>
          </a:p>
          <a:p>
            <a:pPr indent="0" lvl="0" marL="0" rtl="0" algn="l">
              <a:spcBef>
                <a:spcPts val="0"/>
              </a:spcBef>
              <a:spcAft>
                <a:spcPts val="0"/>
              </a:spcAft>
              <a:buNone/>
            </a:pPr>
            <a:r>
              <a:rPr b="1" lang="en" sz="12300">
                <a:solidFill>
                  <a:srgbClr val="38761D"/>
                </a:solidFill>
                <a:latin typeface="Bree Serif"/>
                <a:ea typeface="Bree Serif"/>
                <a:cs typeface="Bree Serif"/>
                <a:sym typeface="Bree Serif"/>
              </a:rPr>
              <a:t>Civil Rights songs</a:t>
            </a:r>
            <a:endParaRPr b="1" sz="12300">
              <a:solidFill>
                <a:srgbClr val="38761D"/>
              </a:solidFill>
              <a:latin typeface="Bree Serif"/>
              <a:ea typeface="Bree Serif"/>
              <a:cs typeface="Bree Serif"/>
              <a:sym typeface="Bree Serif"/>
            </a:endParaRPr>
          </a:p>
          <a:p>
            <a:pPr indent="0" lvl="0" marL="0" rtl="0" algn="l">
              <a:spcBef>
                <a:spcPts val="0"/>
              </a:spcBef>
              <a:spcAft>
                <a:spcPts val="0"/>
              </a:spcAft>
              <a:buNone/>
            </a:pPr>
            <a:r>
              <a:rPr lang="en" sz="12300">
                <a:solidFill>
                  <a:srgbClr val="980000"/>
                </a:solidFill>
                <a:latin typeface="Bree Serif"/>
                <a:ea typeface="Bree Serif"/>
                <a:cs typeface="Bree Serif"/>
                <a:sym typeface="Bree Serif"/>
              </a:rPr>
              <a:t>               “Strange  Fruit”  (Billie Holliday) 1939</a:t>
            </a:r>
            <a:endParaRPr sz="12300">
              <a:solidFill>
                <a:srgbClr val="980000"/>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lang="en" sz="12300">
                <a:solidFill>
                  <a:srgbClr val="980000"/>
                </a:solidFill>
                <a:latin typeface="Bree Serif"/>
                <a:ea typeface="Bree Serif"/>
                <a:cs typeface="Bree Serif"/>
                <a:sym typeface="Bree Serif"/>
              </a:rPr>
              <a:t>                “A Change is Gonna Come” (Sam Cooke) 1964</a:t>
            </a:r>
            <a:endParaRPr sz="12300">
              <a:solidFill>
                <a:srgbClr val="980000"/>
              </a:solidFill>
              <a:latin typeface="Bree Serif"/>
              <a:ea typeface="Bree Serif"/>
              <a:cs typeface="Bree Serif"/>
              <a:sym typeface="Bree Serif"/>
            </a:endParaRPr>
          </a:p>
          <a:p>
            <a:pPr indent="0" lvl="0" marL="0" rtl="0" algn="l">
              <a:spcBef>
                <a:spcPts val="0"/>
              </a:spcBef>
              <a:spcAft>
                <a:spcPts val="0"/>
              </a:spcAft>
              <a:buNone/>
            </a:pPr>
            <a:r>
              <a:rPr lang="en" sz="12300">
                <a:solidFill>
                  <a:srgbClr val="980000"/>
                </a:solidFill>
                <a:latin typeface="Bree Serif"/>
                <a:ea typeface="Bree Serif"/>
                <a:cs typeface="Bree Serif"/>
                <a:sym typeface="Bree Serif"/>
              </a:rPr>
              <a:t>                “We shall Overcome” 1901 </a:t>
            </a:r>
            <a:r>
              <a:rPr lang="en" sz="10000">
                <a:solidFill>
                  <a:srgbClr val="980000"/>
                </a:solidFill>
                <a:latin typeface="Bree Serif"/>
                <a:ea typeface="Bree Serif"/>
                <a:cs typeface="Bree Serif"/>
                <a:sym typeface="Bree Serif"/>
              </a:rPr>
              <a:t>(MLK, Jr Sermon March, 1965)</a:t>
            </a:r>
            <a:endParaRPr sz="10000">
              <a:solidFill>
                <a:srgbClr val="980000"/>
              </a:solidFill>
              <a:latin typeface="Bree Serif"/>
              <a:ea typeface="Bree Serif"/>
              <a:cs typeface="Bree Serif"/>
              <a:sym typeface="Bree Serif"/>
            </a:endParaRPr>
          </a:p>
          <a:p>
            <a:pPr indent="0" lvl="0" marL="0" rtl="0" algn="l">
              <a:spcBef>
                <a:spcPts val="0"/>
              </a:spcBef>
              <a:spcAft>
                <a:spcPts val="0"/>
              </a:spcAft>
              <a:buNone/>
            </a:pPr>
            <a:r>
              <a:t/>
            </a:r>
            <a:endParaRPr sz="12300">
              <a:solidFill>
                <a:srgbClr val="980000"/>
              </a:solidFill>
              <a:latin typeface="Bree Serif"/>
              <a:ea typeface="Bree Serif"/>
              <a:cs typeface="Bree Serif"/>
              <a:sym typeface="Bree Serif"/>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3" name="Google Shape;193;p34"/>
          <p:cNvSpPr txBox="1"/>
          <p:nvPr/>
        </p:nvSpPr>
        <p:spPr>
          <a:xfrm>
            <a:off x="2769900" y="294900"/>
            <a:ext cx="6474000" cy="9390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3500" u="sng">
                <a:solidFill>
                  <a:srgbClr val="980000"/>
                </a:solidFill>
                <a:latin typeface="Bree Serif"/>
                <a:ea typeface="Bree Serif"/>
                <a:cs typeface="Bree Serif"/>
                <a:sym typeface="Bree Serif"/>
              </a:rPr>
              <a:t>Spirituals/Gospels</a:t>
            </a:r>
            <a:endParaRPr sz="3500" u="sng">
              <a:solidFill>
                <a:srgbClr val="980000"/>
              </a:solidFill>
              <a:latin typeface="Bree Serif"/>
              <a:ea typeface="Bree Serif"/>
              <a:cs typeface="Bree Serif"/>
              <a:sym typeface="Bree Serif"/>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35"/>
          <p:cNvSpPr txBox="1"/>
          <p:nvPr/>
        </p:nvSpPr>
        <p:spPr>
          <a:xfrm>
            <a:off x="2935311" y="3070800"/>
            <a:ext cx="6291900" cy="1446900"/>
          </a:xfrm>
          <a:prstGeom prst="rect">
            <a:avLst/>
          </a:prstGeom>
          <a:solidFill>
            <a:srgbClr val="FFD966"/>
          </a:solidFill>
          <a:ln cap="flat" cmpd="sng" w="7620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8200">
                <a:latin typeface="Bree Serif"/>
                <a:ea typeface="Bree Serif"/>
                <a:cs typeface="Bree Serif"/>
                <a:sym typeface="Bree Serif"/>
              </a:rPr>
              <a:t>FOODS</a:t>
            </a:r>
            <a:endParaRPr b="1" sz="8200">
              <a:latin typeface="Bree Serif"/>
              <a:ea typeface="Bree Serif"/>
              <a:cs typeface="Bree Serif"/>
              <a:sym typeface="Bree Serif"/>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 name="Shape 202"/>
        <p:cNvGrpSpPr/>
        <p:nvPr/>
      </p:nvGrpSpPr>
      <p:grpSpPr>
        <a:xfrm>
          <a:off x="0" y="0"/>
          <a:ext cx="0" cy="0"/>
          <a:chOff x="0" y="0"/>
          <a:chExt cx="0" cy="0"/>
        </a:xfrm>
      </p:grpSpPr>
      <p:sp>
        <p:nvSpPr>
          <p:cNvPr id="203" name="Google Shape;203;p36"/>
          <p:cNvSpPr txBox="1"/>
          <p:nvPr>
            <p:ph idx="1" type="subTitle"/>
          </p:nvPr>
        </p:nvSpPr>
        <p:spPr>
          <a:xfrm>
            <a:off x="411375" y="656050"/>
            <a:ext cx="11048400" cy="6632400"/>
          </a:xfrm>
          <a:prstGeom prst="rect">
            <a:avLst/>
          </a:prstGeom>
          <a:solidFill>
            <a:srgbClr val="FFF2CC"/>
          </a:solidFill>
        </p:spPr>
        <p:txBody>
          <a:bodyPr anchorCtr="0" anchor="t" bIns="113100" lIns="113100" spcFirstLastPara="1" rIns="113100" wrap="square" tIns="113100">
            <a:normAutofit/>
          </a:bodyPr>
          <a:lstStyle/>
          <a:p>
            <a:pPr indent="0" lvl="0" marL="0" rtl="0" algn="ctr">
              <a:spcBef>
                <a:spcPts val="0"/>
              </a:spcBef>
              <a:spcAft>
                <a:spcPts val="0"/>
              </a:spcAft>
              <a:buNone/>
            </a:pPr>
            <a:r>
              <a:rPr lang="en" u="sng">
                <a:solidFill>
                  <a:srgbClr val="980000"/>
                </a:solidFill>
                <a:latin typeface="Bree Serif"/>
                <a:ea typeface="Bree Serif"/>
                <a:cs typeface="Bree Serif"/>
                <a:sym typeface="Bree Serif"/>
              </a:rPr>
              <a:t>African-American foods</a:t>
            </a:r>
            <a:endParaRPr u="sng">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u="sng">
              <a:solidFill>
                <a:schemeClr val="dk1"/>
              </a:solidFill>
              <a:latin typeface="Bree Serif"/>
              <a:ea typeface="Bree Serif"/>
              <a:cs typeface="Bree Serif"/>
              <a:sym typeface="Bree Serif"/>
            </a:endParaRPr>
          </a:p>
          <a:p>
            <a:pPr indent="-254000" lvl="0" marL="457200" rtl="0" algn="l">
              <a:spcBef>
                <a:spcPts val="0"/>
              </a:spcBef>
              <a:spcAft>
                <a:spcPts val="0"/>
              </a:spcAft>
              <a:buClr>
                <a:schemeClr val="dk1"/>
              </a:buClr>
              <a:buSzPts val="4000"/>
              <a:buFont typeface="Bree Serif"/>
              <a:buChar char="●"/>
            </a:pPr>
            <a:r>
              <a:rPr lang="en" sz="4000">
                <a:solidFill>
                  <a:schemeClr val="dk1"/>
                </a:solidFill>
                <a:latin typeface="Bree Serif"/>
                <a:ea typeface="Bree Serif"/>
                <a:cs typeface="Bree Serif"/>
                <a:sym typeface="Bree Serif"/>
              </a:rPr>
              <a:t>Foods enslaved people were permitted to eat</a:t>
            </a:r>
            <a:endParaRPr sz="40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4000">
                <a:solidFill>
                  <a:schemeClr val="dk1"/>
                </a:solidFill>
                <a:latin typeface="Bree Serif"/>
                <a:ea typeface="Bree Serif"/>
                <a:cs typeface="Bree Serif"/>
                <a:sym typeface="Bree Serif"/>
              </a:rPr>
              <a:t> </a:t>
            </a:r>
            <a:endParaRPr sz="4000">
              <a:solidFill>
                <a:schemeClr val="dk1"/>
              </a:solidFill>
              <a:latin typeface="Bree Serif"/>
              <a:ea typeface="Bree Serif"/>
              <a:cs typeface="Bree Serif"/>
              <a:sym typeface="Bree Serif"/>
            </a:endParaRPr>
          </a:p>
          <a:p>
            <a:pPr indent="-254000" lvl="0" marL="457200" rtl="0" algn="l">
              <a:spcBef>
                <a:spcPts val="0"/>
              </a:spcBef>
              <a:spcAft>
                <a:spcPts val="0"/>
              </a:spcAft>
              <a:buClr>
                <a:schemeClr val="dk1"/>
              </a:buClr>
              <a:buSzPts val="4000"/>
              <a:buFont typeface="Bree Serif"/>
              <a:buChar char="●"/>
            </a:pPr>
            <a:r>
              <a:rPr lang="en" sz="4000">
                <a:solidFill>
                  <a:schemeClr val="dk1"/>
                </a:solidFill>
                <a:latin typeface="Bree Serif"/>
                <a:ea typeface="Bree Serif"/>
                <a:cs typeface="Bree Serif"/>
                <a:sym typeface="Bree Serif"/>
              </a:rPr>
              <a:t>Stigma and stereotypes attached to soul food</a:t>
            </a:r>
            <a:endParaRPr sz="40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4000">
              <a:solidFill>
                <a:schemeClr val="dk1"/>
              </a:solidFill>
              <a:latin typeface="Bree Serif"/>
              <a:ea typeface="Bree Serif"/>
              <a:cs typeface="Bree Serif"/>
              <a:sym typeface="Bree Serif"/>
            </a:endParaRPr>
          </a:p>
          <a:p>
            <a:pPr indent="-254000" lvl="0" marL="457200" rtl="0" algn="l">
              <a:spcBef>
                <a:spcPts val="0"/>
              </a:spcBef>
              <a:spcAft>
                <a:spcPts val="0"/>
              </a:spcAft>
              <a:buClr>
                <a:schemeClr val="dk1"/>
              </a:buClr>
              <a:buSzPts val="4000"/>
              <a:buFont typeface="Bree Serif"/>
              <a:buChar char="●"/>
            </a:pPr>
            <a:r>
              <a:rPr lang="en" sz="4000">
                <a:solidFill>
                  <a:schemeClr val="dk1"/>
                </a:solidFill>
                <a:latin typeface="Bree Serif"/>
                <a:ea typeface="Bree Serif"/>
                <a:cs typeface="Bree Serif"/>
                <a:sym typeface="Bree Serif"/>
              </a:rPr>
              <a:t>Thomas Jefferson - Monticello Macaroni</a:t>
            </a:r>
            <a:endParaRPr sz="40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4000">
              <a:solidFill>
                <a:schemeClr val="dk1"/>
              </a:solidFill>
              <a:latin typeface="Bree Serif"/>
              <a:ea typeface="Bree Serif"/>
              <a:cs typeface="Bree Serif"/>
              <a:sym typeface="Bree Serif"/>
            </a:endParaRPr>
          </a:p>
          <a:p>
            <a:pPr indent="-254000" lvl="0" marL="457200" rtl="0" algn="l">
              <a:spcBef>
                <a:spcPts val="0"/>
              </a:spcBef>
              <a:spcAft>
                <a:spcPts val="0"/>
              </a:spcAft>
              <a:buClr>
                <a:schemeClr val="dk1"/>
              </a:buClr>
              <a:buSzPts val="4000"/>
              <a:buFont typeface="Bree Serif"/>
              <a:buChar char="●"/>
            </a:pPr>
            <a:r>
              <a:rPr lang="en" sz="4000">
                <a:solidFill>
                  <a:schemeClr val="dk1"/>
                </a:solidFill>
                <a:latin typeface="Bree Serif"/>
                <a:ea typeface="Bree Serif"/>
                <a:cs typeface="Bree Serif"/>
                <a:sym typeface="Bree Serif"/>
              </a:rPr>
              <a:t>Lingering Dietary concerns</a:t>
            </a:r>
            <a:endParaRPr sz="40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4000">
              <a:latin typeface="Bree Serif"/>
              <a:ea typeface="Bree Serif"/>
              <a:cs typeface="Bree Serif"/>
              <a:sym typeface="Bree Serif"/>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37"/>
          <p:cNvSpPr txBox="1"/>
          <p:nvPr>
            <p:ph idx="1" type="body"/>
          </p:nvPr>
        </p:nvSpPr>
        <p:spPr>
          <a:xfrm>
            <a:off x="385625" y="2184325"/>
            <a:ext cx="5199600" cy="4330800"/>
          </a:xfrm>
          <a:prstGeom prst="rect">
            <a:avLst/>
          </a:prstGeom>
          <a:solidFill>
            <a:srgbClr val="FFF2CC"/>
          </a:solidFill>
          <a:ln cap="flat" cmpd="sng" w="38100">
            <a:solidFill>
              <a:srgbClr val="980000"/>
            </a:solidFill>
            <a:prstDash val="solid"/>
            <a:round/>
            <a:headEnd len="sm" w="sm" type="none"/>
            <a:tailEnd len="sm" w="sm" type="none"/>
          </a:ln>
        </p:spPr>
        <p:txBody>
          <a:bodyPr anchorCtr="0" anchor="t" bIns="113100" lIns="113100" spcFirstLastPara="1" rIns="113100" wrap="square" tIns="113100">
            <a:normAutofit/>
          </a:bodyPr>
          <a:lstStyle/>
          <a:p>
            <a:pPr indent="457200" lvl="0" marL="0" rtl="0" algn="l">
              <a:spcBef>
                <a:spcPts val="0"/>
              </a:spcBef>
              <a:spcAft>
                <a:spcPts val="0"/>
              </a:spcAft>
              <a:buNone/>
            </a:pPr>
            <a:r>
              <a:rPr lang="en" sz="3000">
                <a:solidFill>
                  <a:srgbClr val="274E13"/>
                </a:solidFill>
                <a:latin typeface="Bree Serif"/>
                <a:ea typeface="Bree Serif"/>
                <a:cs typeface="Bree Serif"/>
                <a:sym typeface="Bree Serif"/>
              </a:rPr>
              <a:t>Fried Chicken</a:t>
            </a:r>
            <a:endParaRPr sz="3000">
              <a:solidFill>
                <a:srgbClr val="274E13"/>
              </a:solidFill>
              <a:latin typeface="Bree Serif"/>
              <a:ea typeface="Bree Serif"/>
              <a:cs typeface="Bree Serif"/>
              <a:sym typeface="Bree Serif"/>
            </a:endParaRPr>
          </a:p>
          <a:p>
            <a:pPr indent="457200" lvl="0" marL="0" rtl="0" algn="l">
              <a:spcBef>
                <a:spcPts val="1500"/>
              </a:spcBef>
              <a:spcAft>
                <a:spcPts val="0"/>
              </a:spcAft>
              <a:buNone/>
            </a:pPr>
            <a:r>
              <a:rPr lang="en" sz="3000">
                <a:solidFill>
                  <a:srgbClr val="274E13"/>
                </a:solidFill>
                <a:latin typeface="Bree Serif"/>
                <a:ea typeface="Bree Serif"/>
                <a:cs typeface="Bree Serif"/>
                <a:sym typeface="Bree Serif"/>
              </a:rPr>
              <a:t>Macaroni and Cheese</a:t>
            </a:r>
            <a:endParaRPr sz="3000">
              <a:solidFill>
                <a:srgbClr val="274E13"/>
              </a:solidFill>
              <a:latin typeface="Bree Serif"/>
              <a:ea typeface="Bree Serif"/>
              <a:cs typeface="Bree Serif"/>
              <a:sym typeface="Bree Serif"/>
            </a:endParaRPr>
          </a:p>
          <a:p>
            <a:pPr indent="457200" lvl="0" marL="0" rtl="0" algn="l">
              <a:spcBef>
                <a:spcPts val="1500"/>
              </a:spcBef>
              <a:spcAft>
                <a:spcPts val="0"/>
              </a:spcAft>
              <a:buNone/>
            </a:pPr>
            <a:r>
              <a:rPr lang="en" sz="3000">
                <a:solidFill>
                  <a:srgbClr val="274E13"/>
                </a:solidFill>
                <a:latin typeface="Bree Serif"/>
                <a:ea typeface="Bree Serif"/>
                <a:cs typeface="Bree Serif"/>
                <a:sym typeface="Bree Serif"/>
              </a:rPr>
              <a:t>Macaroni salad</a:t>
            </a:r>
            <a:endParaRPr sz="3000">
              <a:solidFill>
                <a:srgbClr val="274E13"/>
              </a:solidFill>
              <a:latin typeface="Bree Serif"/>
              <a:ea typeface="Bree Serif"/>
              <a:cs typeface="Bree Serif"/>
              <a:sym typeface="Bree Serif"/>
            </a:endParaRPr>
          </a:p>
          <a:p>
            <a:pPr indent="457200" lvl="0" marL="0" rtl="0" algn="l">
              <a:spcBef>
                <a:spcPts val="1500"/>
              </a:spcBef>
              <a:spcAft>
                <a:spcPts val="0"/>
              </a:spcAft>
              <a:buNone/>
            </a:pPr>
            <a:r>
              <a:rPr lang="en" sz="3000">
                <a:solidFill>
                  <a:srgbClr val="274E13"/>
                </a:solidFill>
                <a:latin typeface="Bree Serif"/>
                <a:ea typeface="Bree Serif"/>
                <a:cs typeface="Bree Serif"/>
                <a:sym typeface="Bree Serif"/>
              </a:rPr>
              <a:t>Potato salad</a:t>
            </a:r>
            <a:endParaRPr sz="3000">
              <a:solidFill>
                <a:srgbClr val="274E13"/>
              </a:solidFill>
              <a:latin typeface="Bree Serif"/>
              <a:ea typeface="Bree Serif"/>
              <a:cs typeface="Bree Serif"/>
              <a:sym typeface="Bree Serif"/>
            </a:endParaRPr>
          </a:p>
          <a:p>
            <a:pPr indent="457200" lvl="0" marL="0" rtl="0" algn="l">
              <a:spcBef>
                <a:spcPts val="1500"/>
              </a:spcBef>
              <a:spcAft>
                <a:spcPts val="0"/>
              </a:spcAft>
              <a:buNone/>
            </a:pPr>
            <a:r>
              <a:rPr lang="en" sz="3000">
                <a:solidFill>
                  <a:srgbClr val="274E13"/>
                </a:solidFill>
                <a:latin typeface="Bree Serif"/>
                <a:ea typeface="Bree Serif"/>
                <a:cs typeface="Bree Serif"/>
                <a:sym typeface="Bree Serif"/>
              </a:rPr>
              <a:t>Vegetarian Baked Beans</a:t>
            </a:r>
            <a:endParaRPr sz="3000">
              <a:solidFill>
                <a:srgbClr val="274E13"/>
              </a:solidFill>
              <a:latin typeface="Bree Serif"/>
              <a:ea typeface="Bree Serif"/>
              <a:cs typeface="Bree Serif"/>
              <a:sym typeface="Bree Serif"/>
            </a:endParaRPr>
          </a:p>
          <a:p>
            <a:pPr indent="457200" lvl="0" marL="0" rtl="0" algn="l">
              <a:spcBef>
                <a:spcPts val="1500"/>
              </a:spcBef>
              <a:spcAft>
                <a:spcPts val="1500"/>
              </a:spcAft>
              <a:buClr>
                <a:schemeClr val="dk1"/>
              </a:buClr>
              <a:buSzPts val="1100"/>
              <a:buFont typeface="Arial"/>
              <a:buNone/>
            </a:pPr>
            <a:r>
              <a:rPr lang="en" sz="3000">
                <a:solidFill>
                  <a:srgbClr val="274E13"/>
                </a:solidFill>
                <a:latin typeface="Bree Serif"/>
                <a:ea typeface="Bree Serif"/>
                <a:cs typeface="Bree Serif"/>
                <a:sym typeface="Bree Serif"/>
              </a:rPr>
              <a:t>Cornbread</a:t>
            </a:r>
            <a:endParaRPr sz="3000">
              <a:solidFill>
                <a:srgbClr val="274E13"/>
              </a:solidFill>
              <a:latin typeface="Bree Serif"/>
              <a:ea typeface="Bree Serif"/>
              <a:cs typeface="Bree Serif"/>
              <a:sym typeface="Bree Serif"/>
            </a:endParaRPr>
          </a:p>
        </p:txBody>
      </p:sp>
      <p:sp>
        <p:nvSpPr>
          <p:cNvPr id="209" name="Google Shape;209;p37"/>
          <p:cNvSpPr txBox="1"/>
          <p:nvPr>
            <p:ph type="title"/>
          </p:nvPr>
        </p:nvSpPr>
        <p:spPr>
          <a:xfrm>
            <a:off x="1780325" y="278125"/>
            <a:ext cx="7634700" cy="1699800"/>
          </a:xfrm>
          <a:prstGeom prst="rect">
            <a:avLst/>
          </a:prstGeom>
          <a:solidFill>
            <a:srgbClr val="FFF2CC"/>
          </a:solidFill>
          <a:ln cap="flat" cmpd="sng" w="38100">
            <a:solidFill>
              <a:srgbClr val="38761D"/>
            </a:solidFill>
            <a:prstDash val="solid"/>
            <a:round/>
            <a:headEnd len="sm" w="sm" type="none"/>
            <a:tailEnd len="sm" w="sm" type="none"/>
          </a:ln>
        </p:spPr>
        <p:txBody>
          <a:bodyPr anchorCtr="0" anchor="t" bIns="113100" lIns="113100" spcFirstLastPara="1" rIns="113100" wrap="square" tIns="113100">
            <a:noAutofit/>
          </a:bodyPr>
          <a:lstStyle/>
          <a:p>
            <a:pPr indent="0" lvl="0" marL="0" rtl="0" algn="ctr">
              <a:lnSpc>
                <a:spcPct val="100000"/>
              </a:lnSpc>
              <a:spcBef>
                <a:spcPts val="0"/>
              </a:spcBef>
              <a:spcAft>
                <a:spcPts val="0"/>
              </a:spcAft>
              <a:buSzPts val="990"/>
              <a:buNone/>
            </a:pPr>
            <a:r>
              <a:rPr b="1" lang="en" sz="3130">
                <a:solidFill>
                  <a:srgbClr val="980000"/>
                </a:solidFill>
                <a:latin typeface="Bree Serif"/>
                <a:ea typeface="Bree Serif"/>
                <a:cs typeface="Bree Serif"/>
                <a:sym typeface="Bree Serif"/>
              </a:rPr>
              <a:t>WMM’s Juneteenth cookout </a:t>
            </a:r>
            <a:endParaRPr b="1" sz="3130">
              <a:solidFill>
                <a:srgbClr val="980000"/>
              </a:solidFill>
              <a:latin typeface="Bree Serif"/>
              <a:ea typeface="Bree Serif"/>
              <a:cs typeface="Bree Serif"/>
              <a:sym typeface="Bree Serif"/>
            </a:endParaRPr>
          </a:p>
          <a:p>
            <a:pPr indent="0" lvl="0" marL="0" rtl="0" algn="ctr">
              <a:lnSpc>
                <a:spcPct val="100000"/>
              </a:lnSpc>
              <a:spcBef>
                <a:spcPts val="0"/>
              </a:spcBef>
              <a:spcAft>
                <a:spcPts val="0"/>
              </a:spcAft>
              <a:buSzPts val="990"/>
              <a:buNone/>
            </a:pPr>
            <a:r>
              <a:rPr b="1" lang="en" sz="3130">
                <a:solidFill>
                  <a:srgbClr val="980000"/>
                </a:solidFill>
                <a:latin typeface="Bree Serif"/>
                <a:ea typeface="Bree Serif"/>
                <a:cs typeface="Bree Serif"/>
                <a:sym typeface="Bree Serif"/>
              </a:rPr>
              <a:t>Wednesday, June 15</a:t>
            </a:r>
            <a:endParaRPr b="1" sz="3130">
              <a:solidFill>
                <a:srgbClr val="980000"/>
              </a:solidFill>
              <a:latin typeface="Bree Serif"/>
              <a:ea typeface="Bree Serif"/>
              <a:cs typeface="Bree Serif"/>
              <a:sym typeface="Bree Serif"/>
            </a:endParaRPr>
          </a:p>
          <a:p>
            <a:pPr indent="0" lvl="0" marL="0" rtl="0" algn="ctr">
              <a:lnSpc>
                <a:spcPct val="100000"/>
              </a:lnSpc>
              <a:spcBef>
                <a:spcPts val="0"/>
              </a:spcBef>
              <a:spcAft>
                <a:spcPts val="0"/>
              </a:spcAft>
              <a:buSzPts val="990"/>
              <a:buNone/>
            </a:pPr>
            <a:r>
              <a:rPr i="1" lang="en" sz="3130">
                <a:solidFill>
                  <a:srgbClr val="980000"/>
                </a:solidFill>
                <a:latin typeface="Bree Serif"/>
                <a:ea typeface="Bree Serif"/>
                <a:cs typeface="Bree Serif"/>
                <a:sym typeface="Bree Serif"/>
              </a:rPr>
              <a:t>Please join us at the Lake </a:t>
            </a:r>
            <a:endParaRPr i="1" sz="3130">
              <a:solidFill>
                <a:srgbClr val="980000"/>
              </a:solidFill>
              <a:latin typeface="Bree Serif"/>
              <a:ea typeface="Bree Serif"/>
              <a:cs typeface="Bree Serif"/>
              <a:sym typeface="Bree Serif"/>
            </a:endParaRPr>
          </a:p>
          <a:p>
            <a:pPr indent="0" lvl="0" marL="0" rtl="0" algn="ctr">
              <a:lnSpc>
                <a:spcPct val="100000"/>
              </a:lnSpc>
              <a:spcBef>
                <a:spcPts val="0"/>
              </a:spcBef>
              <a:spcAft>
                <a:spcPts val="0"/>
              </a:spcAft>
              <a:buSzPts val="990"/>
              <a:buNone/>
            </a:pPr>
            <a:r>
              <a:rPr i="1" lang="en" sz="3130">
                <a:solidFill>
                  <a:srgbClr val="980000"/>
                </a:solidFill>
                <a:latin typeface="Bree Serif"/>
                <a:ea typeface="Bree Serif"/>
                <a:cs typeface="Bree Serif"/>
                <a:sym typeface="Bree Serif"/>
              </a:rPr>
              <a:t>6-8pm</a:t>
            </a:r>
            <a:endParaRPr i="1" sz="2430">
              <a:solidFill>
                <a:srgbClr val="980000"/>
              </a:solidFill>
              <a:latin typeface="Bree Serif"/>
              <a:ea typeface="Bree Serif"/>
              <a:cs typeface="Bree Serif"/>
              <a:sym typeface="Bree Serif"/>
            </a:endParaRPr>
          </a:p>
        </p:txBody>
      </p:sp>
      <p:sp>
        <p:nvSpPr>
          <p:cNvPr id="210" name="Google Shape;210;p37"/>
          <p:cNvSpPr txBox="1"/>
          <p:nvPr>
            <p:ph idx="2" type="body"/>
          </p:nvPr>
        </p:nvSpPr>
        <p:spPr>
          <a:xfrm>
            <a:off x="6104575" y="2270425"/>
            <a:ext cx="5377200" cy="4244700"/>
          </a:xfrm>
          <a:prstGeom prst="rect">
            <a:avLst/>
          </a:prstGeom>
          <a:solidFill>
            <a:srgbClr val="FFF2CC"/>
          </a:solidFill>
          <a:ln cap="flat" cmpd="sng" w="38100">
            <a:solidFill>
              <a:srgbClr val="980000"/>
            </a:solidFill>
            <a:prstDash val="solid"/>
            <a:round/>
            <a:headEnd len="sm" w="sm" type="none"/>
            <a:tailEnd len="sm" w="sm" type="none"/>
          </a:ln>
        </p:spPr>
        <p:txBody>
          <a:bodyPr anchorCtr="0" anchor="t" bIns="113100" lIns="113100" spcFirstLastPara="1" rIns="113100" wrap="square" tIns="113100">
            <a:normAutofit/>
          </a:bodyPr>
          <a:lstStyle/>
          <a:p>
            <a:pPr indent="628650" lvl="0" marL="0" rtl="0" algn="l">
              <a:spcBef>
                <a:spcPts val="0"/>
              </a:spcBef>
              <a:spcAft>
                <a:spcPts val="0"/>
              </a:spcAft>
              <a:buClr>
                <a:schemeClr val="dk1"/>
              </a:buClr>
              <a:buSzPts val="1100"/>
              <a:buFont typeface="Arial"/>
              <a:buNone/>
            </a:pPr>
            <a:r>
              <a:rPr lang="en" sz="3000">
                <a:solidFill>
                  <a:srgbClr val="274E13"/>
                </a:solidFill>
                <a:latin typeface="Bree Serif"/>
                <a:ea typeface="Bree Serif"/>
                <a:cs typeface="Bree Serif"/>
                <a:sym typeface="Bree Serif"/>
              </a:rPr>
              <a:t>Hotdogs/Hamburgers</a:t>
            </a:r>
            <a:endParaRPr sz="3000">
              <a:solidFill>
                <a:srgbClr val="274E13"/>
              </a:solidFill>
              <a:latin typeface="Bree Serif"/>
              <a:ea typeface="Bree Serif"/>
              <a:cs typeface="Bree Serif"/>
              <a:sym typeface="Bree Serif"/>
            </a:endParaRPr>
          </a:p>
          <a:p>
            <a:pPr indent="685800" lvl="0" marL="0" rtl="0" algn="l">
              <a:spcBef>
                <a:spcPts val="1500"/>
              </a:spcBef>
              <a:spcAft>
                <a:spcPts val="0"/>
              </a:spcAft>
              <a:buNone/>
            </a:pPr>
            <a:r>
              <a:rPr lang="en" sz="3000">
                <a:solidFill>
                  <a:srgbClr val="274E13"/>
                </a:solidFill>
                <a:latin typeface="Bree Serif"/>
                <a:ea typeface="Bree Serif"/>
                <a:cs typeface="Bree Serif"/>
                <a:sym typeface="Bree Serif"/>
              </a:rPr>
              <a:t>Lemonade</a:t>
            </a:r>
            <a:endParaRPr sz="3000">
              <a:solidFill>
                <a:srgbClr val="274E13"/>
              </a:solidFill>
              <a:latin typeface="Bree Serif"/>
              <a:ea typeface="Bree Serif"/>
              <a:cs typeface="Bree Serif"/>
              <a:sym typeface="Bree Serif"/>
            </a:endParaRPr>
          </a:p>
          <a:p>
            <a:pPr indent="685800" lvl="0" marL="0" rtl="0" algn="l">
              <a:spcBef>
                <a:spcPts val="1500"/>
              </a:spcBef>
              <a:spcAft>
                <a:spcPts val="0"/>
              </a:spcAft>
              <a:buNone/>
            </a:pPr>
            <a:r>
              <a:rPr lang="en" sz="3000">
                <a:solidFill>
                  <a:srgbClr val="274E13"/>
                </a:solidFill>
                <a:latin typeface="Bree Serif"/>
                <a:ea typeface="Bree Serif"/>
                <a:cs typeface="Bree Serif"/>
                <a:sym typeface="Bree Serif"/>
              </a:rPr>
              <a:t>Peach cobbler</a:t>
            </a:r>
            <a:endParaRPr sz="3000">
              <a:solidFill>
                <a:srgbClr val="274E13"/>
              </a:solidFill>
              <a:latin typeface="Bree Serif"/>
              <a:ea typeface="Bree Serif"/>
              <a:cs typeface="Bree Serif"/>
              <a:sym typeface="Bree Serif"/>
            </a:endParaRPr>
          </a:p>
          <a:p>
            <a:pPr indent="685800" lvl="0" marL="0" rtl="0" algn="l">
              <a:spcBef>
                <a:spcPts val="1500"/>
              </a:spcBef>
              <a:spcAft>
                <a:spcPts val="0"/>
              </a:spcAft>
              <a:buNone/>
            </a:pPr>
            <a:r>
              <a:rPr lang="en" sz="3000">
                <a:solidFill>
                  <a:srgbClr val="274E13"/>
                </a:solidFill>
                <a:latin typeface="Bree Serif"/>
                <a:ea typeface="Bree Serif"/>
                <a:cs typeface="Bree Serif"/>
                <a:sym typeface="Bree Serif"/>
              </a:rPr>
              <a:t>Vanilla ice cream</a:t>
            </a:r>
            <a:endParaRPr sz="3000">
              <a:solidFill>
                <a:srgbClr val="274E13"/>
              </a:solidFill>
              <a:latin typeface="Bree Serif"/>
              <a:ea typeface="Bree Serif"/>
              <a:cs typeface="Bree Serif"/>
              <a:sym typeface="Bree Serif"/>
            </a:endParaRPr>
          </a:p>
          <a:p>
            <a:pPr indent="685800" lvl="0" marL="0" rtl="0" algn="l">
              <a:spcBef>
                <a:spcPts val="1500"/>
              </a:spcBef>
              <a:spcAft>
                <a:spcPts val="1500"/>
              </a:spcAft>
              <a:buNone/>
            </a:pPr>
            <a:r>
              <a:rPr lang="en" sz="3000">
                <a:solidFill>
                  <a:srgbClr val="274E13"/>
                </a:solidFill>
                <a:latin typeface="Bree Serif"/>
                <a:ea typeface="Bree Serif"/>
                <a:cs typeface="Bree Serif"/>
                <a:sym typeface="Bree Serif"/>
              </a:rPr>
              <a:t>Watermelon</a:t>
            </a:r>
            <a:endParaRPr sz="3000">
              <a:solidFill>
                <a:srgbClr val="274E13"/>
              </a:solidFill>
              <a:latin typeface="Bree Serif"/>
              <a:ea typeface="Bree Serif"/>
              <a:cs typeface="Bree Serif"/>
              <a:sym typeface="Bree Serif"/>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Google Shape;215;p38"/>
          <p:cNvSpPr txBox="1"/>
          <p:nvPr/>
        </p:nvSpPr>
        <p:spPr>
          <a:xfrm>
            <a:off x="2935311" y="3070800"/>
            <a:ext cx="6291900" cy="1754700"/>
          </a:xfrm>
          <a:prstGeom prst="rect">
            <a:avLst/>
          </a:prstGeom>
          <a:solidFill>
            <a:srgbClr val="FFD966"/>
          </a:solidFill>
          <a:ln cap="flat" cmpd="sng" w="7620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8200">
                <a:latin typeface="Bree Serif"/>
                <a:ea typeface="Bree Serif"/>
                <a:cs typeface="Bree Serif"/>
                <a:sym typeface="Bree Serif"/>
              </a:rPr>
              <a:t>QUERIES</a:t>
            </a:r>
            <a:endParaRPr b="1" sz="8200">
              <a:latin typeface="Bree Serif"/>
              <a:ea typeface="Bree Serif"/>
              <a:cs typeface="Bree Serif"/>
              <a:sym typeface="Bree Serif"/>
            </a:endParaRPr>
          </a:p>
          <a:p>
            <a:pPr indent="0" lvl="0" marL="0" rtl="0" algn="ctr">
              <a:spcBef>
                <a:spcPts val="0"/>
              </a:spcBef>
              <a:spcAft>
                <a:spcPts val="0"/>
              </a:spcAft>
              <a:buNone/>
            </a:pPr>
            <a:r>
              <a:rPr b="1" lang="en" sz="2000">
                <a:latin typeface="Bree Serif"/>
                <a:ea typeface="Bree Serif"/>
                <a:cs typeface="Bree Serif"/>
                <a:sym typeface="Bree Serif"/>
              </a:rPr>
              <a:t>(15min)</a:t>
            </a:r>
            <a:endParaRPr b="1" sz="2000">
              <a:latin typeface="Bree Serif"/>
              <a:ea typeface="Bree Serif"/>
              <a:cs typeface="Bree Serif"/>
              <a:sym typeface="Bree Serif"/>
            </a:endParaRPr>
          </a:p>
        </p:txBody>
      </p:sp>
      <p:pic>
        <p:nvPicPr>
          <p:cNvPr id="216" name="Google Shape;216;p38">
            <a:hlinkClick action="ppaction://hlinksldjump" r:id="rId4"/>
          </p:cNvPr>
          <p:cNvPicPr preferRelativeResize="0"/>
          <p:nvPr/>
        </p:nvPicPr>
        <p:blipFill>
          <a:blip r:embed="rId5">
            <a:alphaModFix/>
          </a:blip>
          <a:stretch>
            <a:fillRect/>
          </a:stretch>
        </p:blipFill>
        <p:spPr>
          <a:xfrm rot="1078674">
            <a:off x="10105926" y="6280325"/>
            <a:ext cx="1319200" cy="131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sp>
        <p:nvSpPr>
          <p:cNvPr id="221" name="Google Shape;221;p39"/>
          <p:cNvSpPr txBox="1"/>
          <p:nvPr>
            <p:ph idx="4294967295" type="subTitle"/>
          </p:nvPr>
        </p:nvSpPr>
        <p:spPr>
          <a:xfrm>
            <a:off x="597350" y="604450"/>
            <a:ext cx="10724400" cy="6663300"/>
          </a:xfrm>
          <a:prstGeom prst="rect">
            <a:avLst/>
          </a:prstGeom>
          <a:solidFill>
            <a:srgbClr val="FFF2CC"/>
          </a:solidFill>
        </p:spPr>
        <p:txBody>
          <a:bodyPr anchorCtr="0" anchor="t" bIns="113100" lIns="113100" spcFirstLastPara="1" rIns="113100" wrap="square" tIns="113100">
            <a:normAutofit/>
          </a:bodyPr>
          <a:lstStyle/>
          <a:p>
            <a:pPr indent="0" lvl="0" marL="0" rtl="0" algn="ctr">
              <a:spcBef>
                <a:spcPts val="0"/>
              </a:spcBef>
              <a:spcAft>
                <a:spcPts val="0"/>
              </a:spcAft>
              <a:buNone/>
            </a:pPr>
            <a:r>
              <a:rPr lang="en" sz="2900" u="sng">
                <a:solidFill>
                  <a:srgbClr val="980000"/>
                </a:solidFill>
                <a:latin typeface="Bree Serif"/>
                <a:ea typeface="Bree Serif"/>
                <a:cs typeface="Bree Serif"/>
                <a:sym typeface="Bree Serif"/>
              </a:rPr>
              <a:t>Groundrules for participating in the queries</a:t>
            </a:r>
            <a:endParaRPr sz="2900" u="sng">
              <a:solidFill>
                <a:srgbClr val="980000"/>
              </a:solidFill>
              <a:latin typeface="Bree Serif"/>
              <a:ea typeface="Bree Serif"/>
              <a:cs typeface="Bree Serif"/>
              <a:sym typeface="Bree Serif"/>
            </a:endParaRPr>
          </a:p>
          <a:p>
            <a:pPr indent="0" lvl="0" marL="0" rtl="0" algn="l">
              <a:spcBef>
                <a:spcPts val="1500"/>
              </a:spcBef>
              <a:spcAft>
                <a:spcPts val="0"/>
              </a:spcAft>
              <a:buNone/>
            </a:pPr>
            <a:r>
              <a:t/>
            </a:r>
            <a:endParaRPr sz="3000">
              <a:solidFill>
                <a:schemeClr val="dk1"/>
              </a:solidFill>
              <a:latin typeface="Bree Serif"/>
              <a:ea typeface="Bree Serif"/>
              <a:cs typeface="Bree Serif"/>
              <a:sym typeface="Bree Serif"/>
            </a:endParaRPr>
          </a:p>
          <a:p>
            <a:pPr indent="-419100" lvl="0" marL="457200" rtl="0" algn="l">
              <a:spcBef>
                <a:spcPts val="1500"/>
              </a:spcBef>
              <a:spcAft>
                <a:spcPts val="0"/>
              </a:spcAft>
              <a:buClr>
                <a:schemeClr val="dk1"/>
              </a:buClr>
              <a:buSzPts val="3000"/>
              <a:buFont typeface="Bree Serif"/>
              <a:buAutoNum type="arabicPeriod"/>
            </a:pPr>
            <a:r>
              <a:rPr lang="en" sz="3000">
                <a:solidFill>
                  <a:schemeClr val="dk1"/>
                </a:solidFill>
                <a:latin typeface="Bree Serif"/>
                <a:ea typeface="Bree Serif"/>
                <a:cs typeface="Bree Serif"/>
                <a:sym typeface="Bree Serif"/>
              </a:rPr>
              <a:t>Please speak as you are led out of the silence</a:t>
            </a:r>
            <a:endParaRPr sz="3000">
              <a:solidFill>
                <a:schemeClr val="dk1"/>
              </a:solidFill>
              <a:latin typeface="Bree Serif"/>
              <a:ea typeface="Bree Serif"/>
              <a:cs typeface="Bree Serif"/>
              <a:sym typeface="Bree Serif"/>
            </a:endParaRPr>
          </a:p>
          <a:p>
            <a:pPr indent="0" lvl="0" marL="457200" rtl="0" algn="l">
              <a:spcBef>
                <a:spcPts val="1500"/>
              </a:spcBef>
              <a:spcAft>
                <a:spcPts val="0"/>
              </a:spcAft>
              <a:buNone/>
            </a:pPr>
            <a:r>
              <a:t/>
            </a:r>
            <a:endParaRPr sz="3000">
              <a:solidFill>
                <a:schemeClr val="dk1"/>
              </a:solidFill>
              <a:latin typeface="Bree Serif"/>
              <a:ea typeface="Bree Serif"/>
              <a:cs typeface="Bree Serif"/>
              <a:sym typeface="Bree Serif"/>
            </a:endParaRPr>
          </a:p>
          <a:p>
            <a:pPr indent="-419100" lvl="0" marL="457200" rtl="0" algn="l">
              <a:spcBef>
                <a:spcPts val="1500"/>
              </a:spcBef>
              <a:spcAft>
                <a:spcPts val="0"/>
              </a:spcAft>
              <a:buClr>
                <a:schemeClr val="dk1"/>
              </a:buClr>
              <a:buSzPts val="3000"/>
              <a:buFont typeface="Bree Serif"/>
              <a:buAutoNum type="arabicPeriod"/>
            </a:pPr>
            <a:r>
              <a:rPr lang="en" sz="3000">
                <a:solidFill>
                  <a:schemeClr val="dk1"/>
                </a:solidFill>
                <a:latin typeface="Bree Serif"/>
                <a:ea typeface="Bree Serif"/>
                <a:cs typeface="Bree Serif"/>
                <a:sym typeface="Bree Serif"/>
              </a:rPr>
              <a:t>Please try to limit your remarks to one minute (we will display the hourglass symbol as a timer)</a:t>
            </a:r>
            <a:endParaRPr sz="3000">
              <a:solidFill>
                <a:schemeClr val="dk1"/>
              </a:solidFill>
              <a:latin typeface="Bree Serif"/>
              <a:ea typeface="Bree Serif"/>
              <a:cs typeface="Bree Serif"/>
              <a:sym typeface="Bree Serif"/>
            </a:endParaRPr>
          </a:p>
          <a:p>
            <a:pPr indent="0" lvl="0" marL="457200" rtl="0" algn="l">
              <a:spcBef>
                <a:spcPts val="1500"/>
              </a:spcBef>
              <a:spcAft>
                <a:spcPts val="0"/>
              </a:spcAft>
              <a:buNone/>
            </a:pPr>
            <a:r>
              <a:t/>
            </a:r>
            <a:endParaRPr sz="3000">
              <a:solidFill>
                <a:schemeClr val="dk1"/>
              </a:solidFill>
              <a:latin typeface="Bree Serif"/>
              <a:ea typeface="Bree Serif"/>
              <a:cs typeface="Bree Serif"/>
              <a:sym typeface="Bree Serif"/>
            </a:endParaRPr>
          </a:p>
          <a:p>
            <a:pPr indent="-419100" lvl="0" marL="457200" rtl="0" algn="l">
              <a:spcBef>
                <a:spcPts val="1500"/>
              </a:spcBef>
              <a:spcAft>
                <a:spcPts val="0"/>
              </a:spcAft>
              <a:buClr>
                <a:schemeClr val="dk1"/>
              </a:buClr>
              <a:buSzPts val="3000"/>
              <a:buFont typeface="Bree Serif"/>
              <a:buAutoNum type="arabicPeriod"/>
            </a:pPr>
            <a:r>
              <a:rPr lang="en" sz="3000">
                <a:solidFill>
                  <a:schemeClr val="dk1"/>
                </a:solidFill>
                <a:latin typeface="Bree Serif"/>
                <a:ea typeface="Bree Serif"/>
                <a:cs typeface="Bree Serif"/>
                <a:sym typeface="Bree Serif"/>
              </a:rPr>
              <a:t>Please do not speak a second time until others have had an opportunity to share a response</a:t>
            </a:r>
            <a:endParaRPr sz="3000">
              <a:solidFill>
                <a:schemeClr val="dk1"/>
              </a:solidFill>
              <a:latin typeface="Bree Serif"/>
              <a:ea typeface="Bree Serif"/>
              <a:cs typeface="Bree Serif"/>
              <a:sym typeface="Bree Serif"/>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40"/>
          <p:cNvSpPr txBox="1"/>
          <p:nvPr>
            <p:ph idx="1" type="subTitle"/>
          </p:nvPr>
        </p:nvSpPr>
        <p:spPr>
          <a:xfrm>
            <a:off x="597350" y="604450"/>
            <a:ext cx="10724400" cy="6663300"/>
          </a:xfrm>
          <a:prstGeom prst="rect">
            <a:avLst/>
          </a:prstGeom>
          <a:solidFill>
            <a:srgbClr val="FFF2CC"/>
          </a:solidFill>
        </p:spPr>
        <p:txBody>
          <a:bodyPr anchorCtr="0" anchor="t" bIns="113100" lIns="113100" spcFirstLastPara="1" rIns="113100" wrap="square" tIns="113100">
            <a:normAutofit lnSpcReduction="10000"/>
          </a:bodyPr>
          <a:lstStyle/>
          <a:p>
            <a:pPr indent="0" lvl="0" marL="0" rtl="0" algn="ctr">
              <a:spcBef>
                <a:spcPts val="0"/>
              </a:spcBef>
              <a:spcAft>
                <a:spcPts val="0"/>
              </a:spcAft>
              <a:buNone/>
            </a:pPr>
            <a:r>
              <a:rPr lang="en">
                <a:solidFill>
                  <a:srgbClr val="980000"/>
                </a:solidFill>
                <a:latin typeface="Bree Serif"/>
                <a:ea typeface="Bree Serif"/>
                <a:cs typeface="Bree Serif"/>
                <a:sym typeface="Bree Serif"/>
              </a:rPr>
              <a:t>QUERIES</a:t>
            </a:r>
            <a:endParaRPr>
              <a:solidFill>
                <a:srgbClr val="980000"/>
              </a:solidFill>
              <a:latin typeface="Bree Serif"/>
              <a:ea typeface="Bree Serif"/>
              <a:cs typeface="Bree Serif"/>
              <a:sym typeface="Bree Serif"/>
            </a:endParaRPr>
          </a:p>
          <a:p>
            <a:pPr indent="0" lvl="0" marL="0" rtl="0" algn="ctr">
              <a:spcBef>
                <a:spcPts val="0"/>
              </a:spcBef>
              <a:spcAft>
                <a:spcPts val="0"/>
              </a:spcAft>
              <a:buNone/>
            </a:pPr>
            <a:r>
              <a:t/>
            </a:r>
            <a:endParaRPr>
              <a:solidFill>
                <a:srgbClr val="980000"/>
              </a:solidFill>
              <a:latin typeface="Bree Serif"/>
              <a:ea typeface="Bree Serif"/>
              <a:cs typeface="Bree Serif"/>
              <a:sym typeface="Bree Serif"/>
            </a:endParaRPr>
          </a:p>
          <a:p>
            <a:pPr indent="-222250" lvl="0" marL="457200" rtl="0" algn="l">
              <a:spcBef>
                <a:spcPts val="0"/>
              </a:spcBef>
              <a:spcAft>
                <a:spcPts val="0"/>
              </a:spcAft>
              <a:buClr>
                <a:schemeClr val="dk1"/>
              </a:buClr>
              <a:buSzPts val="3500"/>
              <a:buFont typeface="Bree Serif"/>
              <a:buAutoNum type="arabicPeriod"/>
            </a:pPr>
            <a:r>
              <a:rPr lang="en">
                <a:solidFill>
                  <a:schemeClr val="dk1"/>
                </a:solidFill>
                <a:latin typeface="Bree Serif"/>
                <a:ea typeface="Bree Serif"/>
                <a:cs typeface="Bree Serif"/>
                <a:sym typeface="Bree Serif"/>
              </a:rPr>
              <a:t> In your opinion, should all Americans celebrate Juneteenth?</a:t>
            </a:r>
            <a:endParaRPr>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a:solidFill>
                <a:schemeClr val="dk1"/>
              </a:solidFill>
              <a:latin typeface="Bree Serif"/>
              <a:ea typeface="Bree Serif"/>
              <a:cs typeface="Bree Serif"/>
              <a:sym typeface="Bree Serif"/>
            </a:endParaRPr>
          </a:p>
          <a:p>
            <a:pPr indent="-222250" lvl="0" marL="457200" rtl="0" algn="l">
              <a:spcBef>
                <a:spcPts val="0"/>
              </a:spcBef>
              <a:spcAft>
                <a:spcPts val="0"/>
              </a:spcAft>
              <a:buClr>
                <a:schemeClr val="dk1"/>
              </a:buClr>
              <a:buSzPts val="3500"/>
              <a:buFont typeface="Bree Serif"/>
              <a:buAutoNum type="arabicPeriod"/>
            </a:pPr>
            <a:r>
              <a:rPr lang="en">
                <a:solidFill>
                  <a:schemeClr val="dk1"/>
                </a:solidFill>
                <a:latin typeface="Bree Serif"/>
                <a:ea typeface="Bree Serif"/>
                <a:cs typeface="Bree Serif"/>
                <a:sym typeface="Bree Serif"/>
              </a:rPr>
              <a:t>Why do you believe the Westtown Meeting for Worship has decided to celebrate Juneteenth? </a:t>
            </a:r>
            <a:endParaRPr>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a:solidFill>
                <a:schemeClr val="dk1"/>
              </a:solidFill>
              <a:latin typeface="Bree Serif"/>
              <a:ea typeface="Bree Serif"/>
              <a:cs typeface="Bree Serif"/>
              <a:sym typeface="Bree Serif"/>
            </a:endParaRPr>
          </a:p>
          <a:p>
            <a:pPr indent="-222250" lvl="0" marL="457200" rtl="0" algn="l">
              <a:spcBef>
                <a:spcPts val="0"/>
              </a:spcBef>
              <a:spcAft>
                <a:spcPts val="0"/>
              </a:spcAft>
              <a:buClr>
                <a:schemeClr val="dk1"/>
              </a:buClr>
              <a:buSzPts val="3500"/>
              <a:buFont typeface="Bree Serif"/>
              <a:buAutoNum type="arabicPeriod"/>
            </a:pPr>
            <a:r>
              <a:rPr lang="en">
                <a:solidFill>
                  <a:schemeClr val="dk1"/>
                </a:solidFill>
                <a:latin typeface="Bree Serif"/>
                <a:ea typeface="Bree Serif"/>
                <a:cs typeface="Bree Serif"/>
                <a:sym typeface="Bree Serif"/>
              </a:rPr>
              <a:t>In what ways will Westtown Monthly Meeting’s </a:t>
            </a:r>
            <a:r>
              <a:rPr lang="en">
                <a:solidFill>
                  <a:schemeClr val="dk1"/>
                </a:solidFill>
                <a:latin typeface="Bree Serif"/>
                <a:ea typeface="Bree Serif"/>
                <a:cs typeface="Bree Serif"/>
                <a:sym typeface="Bree Serif"/>
              </a:rPr>
              <a:t>annual</a:t>
            </a:r>
            <a:r>
              <a:rPr lang="en">
                <a:solidFill>
                  <a:schemeClr val="dk1"/>
                </a:solidFill>
                <a:latin typeface="Bree Serif"/>
                <a:ea typeface="Bree Serif"/>
                <a:cs typeface="Bree Serif"/>
                <a:sym typeface="Bree Serif"/>
              </a:rPr>
              <a:t> celebration of Juneteenth help with our DEI goals?</a:t>
            </a:r>
            <a:endParaRPr>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a:solidFill>
                <a:schemeClr val="dk1"/>
              </a:solidFill>
              <a:latin typeface="Bree Serif"/>
              <a:ea typeface="Bree Serif"/>
              <a:cs typeface="Bree Serif"/>
              <a:sym typeface="Bree Serif"/>
            </a:endParaRPr>
          </a:p>
          <a:p>
            <a:pPr indent="0" lvl="0" marL="0" rtl="0" algn="l">
              <a:spcBef>
                <a:spcPts val="0"/>
              </a:spcBef>
              <a:spcAft>
                <a:spcPts val="0"/>
              </a:spcAft>
              <a:buNone/>
            </a:pPr>
            <a:r>
              <a:rPr lang="en" sz="2600">
                <a:solidFill>
                  <a:schemeClr val="dk1"/>
                </a:solidFill>
                <a:latin typeface="Bree Serif"/>
                <a:ea typeface="Bree Serif"/>
                <a:cs typeface="Bree Serif"/>
                <a:sym typeface="Bree Serif"/>
              </a:rPr>
              <a:t>(15 min)</a:t>
            </a:r>
            <a:endParaRPr sz="2600">
              <a:solidFill>
                <a:schemeClr val="dk1"/>
              </a:solidFill>
              <a:latin typeface="Bree Serif"/>
              <a:ea typeface="Bree Serif"/>
              <a:cs typeface="Bree Serif"/>
              <a:sym typeface="Bree Serif"/>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41"/>
          <p:cNvSpPr txBox="1"/>
          <p:nvPr>
            <p:ph idx="4294967295" type="subTitle"/>
          </p:nvPr>
        </p:nvSpPr>
        <p:spPr>
          <a:xfrm>
            <a:off x="597350" y="604450"/>
            <a:ext cx="10724400" cy="6663300"/>
          </a:xfrm>
          <a:prstGeom prst="rect">
            <a:avLst/>
          </a:prstGeom>
          <a:solidFill>
            <a:srgbClr val="FFF2CC"/>
          </a:solidFill>
        </p:spPr>
        <p:txBody>
          <a:bodyPr anchorCtr="0" anchor="t" bIns="113100" lIns="113100" spcFirstLastPara="1" rIns="113100" wrap="square" tIns="113100">
            <a:normAutofit/>
          </a:bodyPr>
          <a:lstStyle/>
          <a:p>
            <a:pPr indent="0" lvl="0" marL="0" rtl="0" algn="l">
              <a:spcBef>
                <a:spcPts val="0"/>
              </a:spcBef>
              <a:spcAft>
                <a:spcPts val="0"/>
              </a:spcAft>
              <a:buNone/>
            </a:pPr>
            <a:r>
              <a:rPr b="1" lang="en" sz="3500">
                <a:solidFill>
                  <a:srgbClr val="980000"/>
                </a:solidFill>
                <a:latin typeface="Bree Serif"/>
                <a:ea typeface="Bree Serif"/>
                <a:cs typeface="Bree Serif"/>
                <a:sym typeface="Bree Serif"/>
              </a:rPr>
              <a:t>R</a:t>
            </a:r>
            <a:r>
              <a:rPr b="1" lang="en" sz="3500">
                <a:solidFill>
                  <a:srgbClr val="980000"/>
                </a:solidFill>
                <a:latin typeface="Bree Serif"/>
                <a:ea typeface="Bree Serif"/>
                <a:cs typeface="Bree Serif"/>
                <a:sym typeface="Bree Serif"/>
              </a:rPr>
              <a:t>ecap  (10 min)</a:t>
            </a:r>
            <a:endParaRPr b="1" sz="3500">
              <a:solidFill>
                <a:srgbClr val="980000"/>
              </a:solidFill>
              <a:latin typeface="Bree Serif"/>
              <a:ea typeface="Bree Serif"/>
              <a:cs typeface="Bree Serif"/>
              <a:sym typeface="Bree Serif"/>
            </a:endParaRPr>
          </a:p>
          <a:p>
            <a:pPr indent="0" lvl="0" marL="0" rtl="0" algn="l">
              <a:spcBef>
                <a:spcPts val="1500"/>
              </a:spcBef>
              <a:spcAft>
                <a:spcPts val="0"/>
              </a:spcAft>
              <a:buNone/>
            </a:pPr>
            <a:r>
              <a:t/>
            </a:r>
            <a:endParaRPr b="1" sz="3500">
              <a:solidFill>
                <a:schemeClr val="dk1"/>
              </a:solidFill>
              <a:latin typeface="Bree Serif"/>
              <a:ea typeface="Bree Serif"/>
              <a:cs typeface="Bree Serif"/>
              <a:sym typeface="Bree Serif"/>
            </a:endParaRPr>
          </a:p>
          <a:p>
            <a:pPr indent="-450850" lvl="0" marL="457200" rtl="0" algn="l">
              <a:spcBef>
                <a:spcPts val="1500"/>
              </a:spcBef>
              <a:spcAft>
                <a:spcPts val="0"/>
              </a:spcAft>
              <a:buClr>
                <a:schemeClr val="dk1"/>
              </a:buClr>
              <a:buSzPts val="3500"/>
              <a:buFont typeface="Bree Serif"/>
              <a:buChar char="●"/>
            </a:pPr>
            <a:r>
              <a:rPr lang="en" sz="3500">
                <a:solidFill>
                  <a:schemeClr val="dk1"/>
                </a:solidFill>
                <a:latin typeface="Bree Serif"/>
                <a:ea typeface="Bree Serif"/>
                <a:cs typeface="Bree Serif"/>
                <a:sym typeface="Bree Serif"/>
              </a:rPr>
              <a:t>Queries</a:t>
            </a:r>
            <a:endParaRPr sz="3500">
              <a:solidFill>
                <a:schemeClr val="dk1"/>
              </a:solidFill>
              <a:latin typeface="Bree Serif"/>
              <a:ea typeface="Bree Serif"/>
              <a:cs typeface="Bree Serif"/>
              <a:sym typeface="Bree Serif"/>
            </a:endParaRPr>
          </a:p>
          <a:p>
            <a:pPr indent="-450850" lvl="0" marL="457200" rtl="0" algn="l">
              <a:spcBef>
                <a:spcPts val="0"/>
              </a:spcBef>
              <a:spcAft>
                <a:spcPts val="0"/>
              </a:spcAft>
              <a:buClr>
                <a:schemeClr val="dk1"/>
              </a:buClr>
              <a:buSzPts val="3500"/>
              <a:buFont typeface="Bree Serif"/>
              <a:buChar char="●"/>
            </a:pPr>
            <a:r>
              <a:rPr lang="en" sz="3500">
                <a:solidFill>
                  <a:schemeClr val="dk1"/>
                </a:solidFill>
                <a:latin typeface="Bree Serif"/>
                <a:ea typeface="Bree Serif"/>
                <a:cs typeface="Bree Serif"/>
                <a:sym typeface="Bree Serif"/>
              </a:rPr>
              <a:t>Thank you</a:t>
            </a:r>
            <a:endParaRPr sz="3500">
              <a:solidFill>
                <a:schemeClr val="dk1"/>
              </a:solidFill>
              <a:latin typeface="Bree Serif"/>
              <a:ea typeface="Bree Serif"/>
              <a:cs typeface="Bree Serif"/>
              <a:sym typeface="Bree Serif"/>
            </a:endParaRPr>
          </a:p>
          <a:p>
            <a:pPr indent="-450850" lvl="0" marL="457200" rtl="0" algn="l">
              <a:spcBef>
                <a:spcPts val="0"/>
              </a:spcBef>
              <a:spcAft>
                <a:spcPts val="0"/>
              </a:spcAft>
              <a:buClr>
                <a:schemeClr val="dk1"/>
              </a:buClr>
              <a:buSzPts val="3500"/>
              <a:buFont typeface="Bree Serif"/>
              <a:buChar char="●"/>
            </a:pPr>
            <a:r>
              <a:rPr lang="en" sz="3500">
                <a:solidFill>
                  <a:schemeClr val="dk1"/>
                </a:solidFill>
                <a:latin typeface="Bree Serif"/>
                <a:ea typeface="Bree Serif"/>
                <a:cs typeface="Bree Serif"/>
                <a:sym typeface="Bree Serif"/>
              </a:rPr>
              <a:t>Share one word that reflects your experience</a:t>
            </a:r>
            <a:endParaRPr sz="3500">
              <a:solidFill>
                <a:schemeClr val="dk1"/>
              </a:solidFill>
              <a:latin typeface="Bree Serif"/>
              <a:ea typeface="Bree Serif"/>
              <a:cs typeface="Bree Serif"/>
              <a:sym typeface="Bree Serif"/>
            </a:endParaRPr>
          </a:p>
          <a:p>
            <a:pPr indent="-450850" lvl="0" marL="457200" rtl="0" algn="l">
              <a:spcBef>
                <a:spcPts val="0"/>
              </a:spcBef>
              <a:spcAft>
                <a:spcPts val="0"/>
              </a:spcAft>
              <a:buClr>
                <a:schemeClr val="dk1"/>
              </a:buClr>
              <a:buSzPts val="3500"/>
              <a:buFont typeface="Bree Serif"/>
              <a:buChar char="●"/>
            </a:pPr>
            <a:r>
              <a:rPr lang="en" sz="3500">
                <a:solidFill>
                  <a:schemeClr val="dk1"/>
                </a:solidFill>
                <a:latin typeface="Bree Serif"/>
                <a:ea typeface="Bree Serif"/>
                <a:cs typeface="Bree Serif"/>
                <a:sym typeface="Bree Serif"/>
              </a:rPr>
              <a:t>Moment of silence</a:t>
            </a:r>
            <a:endParaRPr sz="3500">
              <a:solidFill>
                <a:schemeClr val="dk1"/>
              </a:solidFill>
              <a:latin typeface="Bree Serif"/>
              <a:ea typeface="Bree Serif"/>
              <a:cs typeface="Bree Serif"/>
              <a:sym typeface="Bree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15"/>
          <p:cNvSpPr txBox="1"/>
          <p:nvPr>
            <p:ph idx="1" type="subTitle"/>
          </p:nvPr>
        </p:nvSpPr>
        <p:spPr>
          <a:xfrm>
            <a:off x="1644800" y="604450"/>
            <a:ext cx="8966400" cy="6663300"/>
          </a:xfrm>
          <a:prstGeom prst="rect">
            <a:avLst/>
          </a:prstGeom>
          <a:solidFill>
            <a:srgbClr val="FFF2CC"/>
          </a:solidFill>
        </p:spPr>
        <p:txBody>
          <a:bodyPr anchorCtr="0" anchor="t" bIns="113100" lIns="113100" spcFirstLastPara="1" rIns="113100" wrap="square" tIns="113100">
            <a:normAutofit/>
          </a:bodyPr>
          <a:lstStyle/>
          <a:p>
            <a:pPr indent="0" lvl="0" marL="0" rtl="0" algn="ctr">
              <a:spcBef>
                <a:spcPts val="0"/>
              </a:spcBef>
              <a:spcAft>
                <a:spcPts val="0"/>
              </a:spcAft>
              <a:buNone/>
            </a:pPr>
            <a:r>
              <a:rPr b="1" lang="en" sz="4600">
                <a:solidFill>
                  <a:srgbClr val="980000"/>
                </a:solidFill>
                <a:latin typeface="Bree Serif"/>
                <a:ea typeface="Bree Serif"/>
                <a:cs typeface="Bree Serif"/>
                <a:sym typeface="Bree Serif"/>
              </a:rPr>
              <a:t>The Juneteenth Flag</a:t>
            </a:r>
            <a:endParaRPr b="1" sz="4600">
              <a:solidFill>
                <a:srgbClr val="980000"/>
              </a:solidFill>
              <a:latin typeface="Bree Serif"/>
              <a:ea typeface="Bree Serif"/>
              <a:cs typeface="Bree Serif"/>
              <a:sym typeface="Bree Serif"/>
            </a:endParaRPr>
          </a:p>
          <a:p>
            <a:pPr indent="0" lvl="0" marL="0" rtl="0" algn="ctr">
              <a:spcBef>
                <a:spcPts val="0"/>
              </a:spcBef>
              <a:spcAft>
                <a:spcPts val="0"/>
              </a:spcAft>
              <a:buNone/>
            </a:pPr>
            <a:r>
              <a:rPr b="1" lang="en">
                <a:solidFill>
                  <a:srgbClr val="980000"/>
                </a:solidFill>
                <a:latin typeface="Bree Serif"/>
                <a:ea typeface="Bree Serif"/>
                <a:cs typeface="Bree Serif"/>
                <a:sym typeface="Bree Serif"/>
              </a:rPr>
              <a:t>Designed in 1997</a:t>
            </a:r>
            <a:endParaRPr b="1">
              <a:solidFill>
                <a:srgbClr val="980000"/>
              </a:solidFill>
              <a:latin typeface="Bree Serif"/>
              <a:ea typeface="Bree Serif"/>
              <a:cs typeface="Bree Serif"/>
              <a:sym typeface="Bree Serif"/>
            </a:endParaRPr>
          </a:p>
        </p:txBody>
      </p:sp>
      <p:pic>
        <p:nvPicPr>
          <p:cNvPr id="68" name="Google Shape;68;p15"/>
          <p:cNvPicPr preferRelativeResize="0"/>
          <p:nvPr/>
        </p:nvPicPr>
        <p:blipFill>
          <a:blip r:embed="rId4">
            <a:alphaModFix/>
          </a:blip>
          <a:stretch>
            <a:fillRect/>
          </a:stretch>
        </p:blipFill>
        <p:spPr>
          <a:xfrm>
            <a:off x="2195486" y="2194849"/>
            <a:ext cx="7865025" cy="4734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 name="Shape 235"/>
        <p:cNvGrpSpPr/>
        <p:nvPr/>
      </p:nvGrpSpPr>
      <p:grpSpPr>
        <a:xfrm>
          <a:off x="0" y="0"/>
          <a:ext cx="0" cy="0"/>
          <a:chOff x="0" y="0"/>
          <a:chExt cx="0" cy="0"/>
        </a:xfrm>
      </p:grpSpPr>
      <p:sp>
        <p:nvSpPr>
          <p:cNvPr id="236" name="Google Shape;236;p42"/>
          <p:cNvSpPr txBox="1"/>
          <p:nvPr>
            <p:ph idx="1" type="subTitle"/>
          </p:nvPr>
        </p:nvSpPr>
        <p:spPr>
          <a:xfrm>
            <a:off x="597350" y="604450"/>
            <a:ext cx="10724400" cy="6663300"/>
          </a:xfrm>
          <a:prstGeom prst="rect">
            <a:avLst/>
          </a:prstGeom>
          <a:solidFill>
            <a:srgbClr val="FFF2CC"/>
          </a:solidFill>
        </p:spPr>
        <p:txBody>
          <a:bodyPr anchorCtr="0" anchor="t" bIns="113100" lIns="113100" spcFirstLastPara="1" rIns="113100" wrap="square" tIns="113100">
            <a:normAutofit fontScale="77500"/>
          </a:bodyPr>
          <a:lstStyle/>
          <a:p>
            <a:pPr indent="0" lvl="0" marL="0" rtl="0" algn="ctr">
              <a:spcBef>
                <a:spcPts val="0"/>
              </a:spcBef>
              <a:spcAft>
                <a:spcPts val="0"/>
              </a:spcAft>
              <a:buNone/>
            </a:pPr>
            <a:r>
              <a:rPr b="1" lang="en" u="sng">
                <a:solidFill>
                  <a:srgbClr val="980000"/>
                </a:solidFill>
                <a:latin typeface="Bree Serif"/>
                <a:ea typeface="Bree Serif"/>
                <a:cs typeface="Bree Serif"/>
                <a:sym typeface="Bree Serif"/>
              </a:rPr>
              <a:t>Resources</a:t>
            </a:r>
            <a:endParaRPr b="1" u="sng">
              <a:solidFill>
                <a:srgbClr val="980000"/>
              </a:solidFill>
              <a:latin typeface="Bree Serif"/>
              <a:ea typeface="Bree Serif"/>
              <a:cs typeface="Bree Serif"/>
              <a:sym typeface="Bree Serif"/>
            </a:endParaRPr>
          </a:p>
          <a:p>
            <a:pPr indent="0" lvl="0" marL="0" rtl="0" algn="ctr">
              <a:spcBef>
                <a:spcPts val="0"/>
              </a:spcBef>
              <a:spcAft>
                <a:spcPts val="0"/>
              </a:spcAft>
              <a:buNone/>
            </a:pPr>
            <a:r>
              <a:t/>
            </a:r>
            <a:endParaRPr b="1" u="sng">
              <a:solidFill>
                <a:srgbClr val="980000"/>
              </a:solidFill>
              <a:latin typeface="Bree Serif"/>
              <a:ea typeface="Bree Serif"/>
              <a:cs typeface="Bree Serif"/>
              <a:sym typeface="Bree Serif"/>
            </a:endParaRPr>
          </a:p>
          <a:p>
            <a:pPr indent="0" lvl="0" marL="0" rtl="0" algn="l">
              <a:spcBef>
                <a:spcPts val="0"/>
              </a:spcBef>
              <a:spcAft>
                <a:spcPts val="0"/>
              </a:spcAft>
              <a:buNone/>
            </a:pPr>
            <a:r>
              <a:rPr b="1" lang="en">
                <a:solidFill>
                  <a:srgbClr val="980000"/>
                </a:solidFill>
                <a:latin typeface="Bree Serif"/>
                <a:ea typeface="Bree Serif"/>
                <a:cs typeface="Bree Serif"/>
                <a:sym typeface="Bree Serif"/>
              </a:rPr>
              <a:t>HISTORY</a:t>
            </a:r>
            <a:endParaRPr b="1">
              <a:solidFill>
                <a:srgbClr val="980000"/>
              </a:solidFill>
              <a:latin typeface="Bree Serif"/>
              <a:ea typeface="Bree Serif"/>
              <a:cs typeface="Bree Serif"/>
              <a:sym typeface="Bree Serif"/>
            </a:endParaRPr>
          </a:p>
          <a:p>
            <a:pPr indent="-400843" lvl="0" marL="457200" rtl="0" algn="l">
              <a:lnSpc>
                <a:spcPct val="115000"/>
              </a:lnSpc>
              <a:spcBef>
                <a:spcPts val="0"/>
              </a:spcBef>
              <a:spcAft>
                <a:spcPts val="0"/>
              </a:spcAft>
              <a:buClr>
                <a:schemeClr val="dk1"/>
              </a:buClr>
              <a:buSzPct val="100000"/>
              <a:buFont typeface="Bree Serif"/>
              <a:buAutoNum type="arabicPeriod"/>
            </a:pPr>
            <a:r>
              <a:rPr lang="en">
                <a:solidFill>
                  <a:srgbClr val="0000FF"/>
                </a:solidFill>
                <a:uFill>
                  <a:noFill/>
                </a:uFill>
                <a:latin typeface="Bree Serif"/>
                <a:ea typeface="Bree Serif"/>
                <a:cs typeface="Bree Serif"/>
                <a:sym typeface="Bree Serif"/>
                <a:hlinkClick r:id="rId4">
                  <a:extLst>
                    <a:ext uri="{A12FA001-AC4F-418D-AE19-62706E023703}">
                      <ahyp:hlinkClr val="tx"/>
                    </a:ext>
                  </a:extLst>
                </a:hlinkClick>
              </a:rPr>
              <a:t>Video.</a:t>
            </a:r>
            <a:r>
              <a:rPr lang="en">
                <a:solidFill>
                  <a:schemeClr val="dk1"/>
                </a:solidFill>
                <a:latin typeface="Bree Serif"/>
                <a:ea typeface="Bree Serif"/>
                <a:cs typeface="Bree Serif"/>
                <a:sym typeface="Bree Serif"/>
              </a:rPr>
              <a:t> History of Juneteenth. </a:t>
            </a:r>
            <a:r>
              <a:rPr i="1" lang="en" u="sng">
                <a:solidFill>
                  <a:schemeClr val="dk1"/>
                </a:solidFill>
                <a:latin typeface="Bree Serif"/>
                <a:ea typeface="Bree Serif"/>
                <a:cs typeface="Bree Serif"/>
                <a:sym typeface="Bree Serif"/>
              </a:rPr>
              <a:t>Freedom at Last</a:t>
            </a:r>
            <a:r>
              <a:rPr lang="en">
                <a:solidFill>
                  <a:schemeClr val="dk1"/>
                </a:solidFill>
                <a:latin typeface="Bree Serif"/>
                <a:ea typeface="Bree Serif"/>
                <a:cs typeface="Bree Serif"/>
                <a:sym typeface="Bree Serif"/>
              </a:rPr>
              <a:t>. (6 min)</a:t>
            </a:r>
            <a:endParaRPr>
              <a:solidFill>
                <a:schemeClr val="dk1"/>
              </a:solidFill>
              <a:latin typeface="Bree Serif"/>
              <a:ea typeface="Bree Serif"/>
              <a:cs typeface="Bree Serif"/>
              <a:sym typeface="Bree Serif"/>
            </a:endParaRPr>
          </a:p>
          <a:p>
            <a:pPr indent="-400843" lvl="0" marL="457200" rtl="0" algn="l">
              <a:lnSpc>
                <a:spcPct val="115000"/>
              </a:lnSpc>
              <a:spcBef>
                <a:spcPts val="0"/>
              </a:spcBef>
              <a:spcAft>
                <a:spcPts val="0"/>
              </a:spcAft>
              <a:buClr>
                <a:schemeClr val="dk1"/>
              </a:buClr>
              <a:buSzPct val="100000"/>
              <a:buFont typeface="Bree Serif"/>
              <a:buAutoNum type="arabicPeriod"/>
            </a:pPr>
            <a:r>
              <a:rPr lang="en">
                <a:solidFill>
                  <a:srgbClr val="0000FF"/>
                </a:solidFill>
                <a:uFill>
                  <a:noFill/>
                </a:uFill>
                <a:latin typeface="Bree Serif"/>
                <a:ea typeface="Bree Serif"/>
                <a:cs typeface="Bree Serif"/>
                <a:sym typeface="Bree Serif"/>
                <a:hlinkClick r:id="rId5">
                  <a:extLst>
                    <a:ext uri="{A12FA001-AC4F-418D-AE19-62706E023703}">
                      <ahyp:hlinkClr val="tx"/>
                    </a:ext>
                  </a:extLst>
                </a:hlinkClick>
              </a:rPr>
              <a:t>Video.</a:t>
            </a:r>
            <a:r>
              <a:rPr lang="en">
                <a:solidFill>
                  <a:schemeClr val="dk1"/>
                </a:solidFill>
                <a:latin typeface="Bree Serif"/>
                <a:ea typeface="Bree Serif"/>
                <a:cs typeface="Bree Serif"/>
                <a:sym typeface="Bree Serif"/>
              </a:rPr>
              <a:t> Why everyone should celebrate Juneteenth? (7 min)</a:t>
            </a:r>
            <a:endParaRPr>
              <a:solidFill>
                <a:schemeClr val="dk1"/>
              </a:solidFill>
              <a:latin typeface="Bree Serif"/>
              <a:ea typeface="Bree Serif"/>
              <a:cs typeface="Bree Serif"/>
              <a:sym typeface="Bree Serif"/>
            </a:endParaRPr>
          </a:p>
          <a:p>
            <a:pPr indent="-400843" lvl="0" marL="457200" rtl="0" algn="l">
              <a:lnSpc>
                <a:spcPct val="115000"/>
              </a:lnSpc>
              <a:spcBef>
                <a:spcPts val="0"/>
              </a:spcBef>
              <a:spcAft>
                <a:spcPts val="0"/>
              </a:spcAft>
              <a:buClr>
                <a:schemeClr val="dk1"/>
              </a:buClr>
              <a:buSzPct val="100000"/>
              <a:buFont typeface="Bree Serif"/>
              <a:buAutoNum type="arabicPeriod"/>
            </a:pPr>
            <a:r>
              <a:rPr lang="en">
                <a:solidFill>
                  <a:srgbClr val="0000FF"/>
                </a:solidFill>
                <a:uFill>
                  <a:noFill/>
                </a:uFill>
                <a:latin typeface="Bree Serif"/>
                <a:ea typeface="Bree Serif"/>
                <a:cs typeface="Bree Serif"/>
                <a:sym typeface="Bree Serif"/>
                <a:hlinkClick r:id="rId6">
                  <a:extLst>
                    <a:ext uri="{A12FA001-AC4F-418D-AE19-62706E023703}">
                      <ahyp:hlinkClr val="tx"/>
                    </a:ext>
                  </a:extLst>
                </a:hlinkClick>
              </a:rPr>
              <a:t>Video</a:t>
            </a:r>
            <a:r>
              <a:rPr lang="en">
                <a:solidFill>
                  <a:srgbClr val="0000FF"/>
                </a:solidFill>
                <a:latin typeface="Bree Serif"/>
                <a:ea typeface="Bree Serif"/>
                <a:cs typeface="Bree Serif"/>
                <a:sym typeface="Bree Serif"/>
              </a:rPr>
              <a:t>.</a:t>
            </a:r>
            <a:r>
              <a:rPr lang="en">
                <a:solidFill>
                  <a:schemeClr val="dk1"/>
                </a:solidFill>
                <a:latin typeface="Bree Serif"/>
                <a:ea typeface="Bree Serif"/>
                <a:cs typeface="Bree Serif"/>
                <a:sym typeface="Bree Serif"/>
              </a:rPr>
              <a:t> Netflix Trailer: </a:t>
            </a:r>
            <a:r>
              <a:rPr i="1" lang="en" u="sng">
                <a:solidFill>
                  <a:schemeClr val="dk1"/>
                </a:solidFill>
                <a:latin typeface="Bree Serif"/>
                <a:ea typeface="Bree Serif"/>
                <a:cs typeface="Bree Serif"/>
                <a:sym typeface="Bree Serif"/>
              </a:rPr>
              <a:t>High on the Hog </a:t>
            </a:r>
            <a:r>
              <a:rPr lang="en">
                <a:solidFill>
                  <a:schemeClr val="dk1"/>
                </a:solidFill>
                <a:latin typeface="Bree Serif"/>
                <a:ea typeface="Bree Serif"/>
                <a:cs typeface="Bree Serif"/>
                <a:sym typeface="Bree Serif"/>
              </a:rPr>
              <a:t> (2 min)</a:t>
            </a:r>
            <a:endParaRPr>
              <a:solidFill>
                <a:schemeClr val="dk1"/>
              </a:solidFill>
              <a:latin typeface="Bree Serif"/>
              <a:ea typeface="Bree Serif"/>
              <a:cs typeface="Bree Serif"/>
              <a:sym typeface="Bree Serif"/>
            </a:endParaRPr>
          </a:p>
          <a:p>
            <a:pPr indent="-400843" lvl="0" marL="457200" rtl="0" algn="l">
              <a:lnSpc>
                <a:spcPct val="115000"/>
              </a:lnSpc>
              <a:spcBef>
                <a:spcPts val="0"/>
              </a:spcBef>
              <a:spcAft>
                <a:spcPts val="0"/>
              </a:spcAft>
              <a:buClr>
                <a:schemeClr val="dk1"/>
              </a:buClr>
              <a:buSzPct val="102083"/>
              <a:buFont typeface="Bree Serif"/>
              <a:buAutoNum type="arabicPeriod"/>
            </a:pPr>
            <a:r>
              <a:rPr lang="en" sz="3428">
                <a:solidFill>
                  <a:srgbClr val="0000FF"/>
                </a:solidFill>
                <a:uFill>
                  <a:noFill/>
                </a:uFill>
                <a:latin typeface="Bree Serif"/>
                <a:ea typeface="Bree Serif"/>
                <a:cs typeface="Bree Serif"/>
                <a:sym typeface="Bree Serif"/>
                <a:hlinkClick r:id="rId7">
                  <a:extLst>
                    <a:ext uri="{A12FA001-AC4F-418D-AE19-62706E023703}">
                      <ahyp:hlinkClr val="tx"/>
                    </a:ext>
                  </a:extLst>
                </a:hlinkClick>
              </a:rPr>
              <a:t>Juneteenth Jamboree </a:t>
            </a:r>
            <a:r>
              <a:rPr lang="en" sz="2928">
                <a:solidFill>
                  <a:schemeClr val="dk1"/>
                </a:solidFill>
                <a:latin typeface="Bree Serif"/>
                <a:ea typeface="Bree Serif"/>
                <a:cs typeface="Bree Serif"/>
                <a:sym typeface="Bree Serif"/>
              </a:rPr>
              <a:t>- PBS documentary (27min)</a:t>
            </a:r>
            <a:endParaRPr>
              <a:solidFill>
                <a:schemeClr val="dk1"/>
              </a:solidFill>
              <a:latin typeface="Bree Serif"/>
              <a:ea typeface="Bree Serif"/>
              <a:cs typeface="Bree Serif"/>
              <a:sym typeface="Bree Serif"/>
            </a:endParaRPr>
          </a:p>
          <a:p>
            <a:pPr indent="-400843" lvl="0" marL="457200" rtl="0" algn="l">
              <a:lnSpc>
                <a:spcPct val="115000"/>
              </a:lnSpc>
              <a:spcBef>
                <a:spcPts val="0"/>
              </a:spcBef>
              <a:spcAft>
                <a:spcPts val="0"/>
              </a:spcAft>
              <a:buClr>
                <a:schemeClr val="dk1"/>
              </a:buClr>
              <a:buSzPct val="100000"/>
              <a:buFont typeface="Bree Serif"/>
              <a:buAutoNum type="arabicPeriod"/>
            </a:pPr>
            <a:r>
              <a:rPr lang="en">
                <a:solidFill>
                  <a:srgbClr val="0000FF"/>
                </a:solidFill>
                <a:uFill>
                  <a:noFill/>
                </a:uFill>
                <a:latin typeface="Bree Serif"/>
                <a:ea typeface="Bree Serif"/>
                <a:cs typeface="Bree Serif"/>
                <a:sym typeface="Bree Serif"/>
                <a:hlinkClick r:id="rId8">
                  <a:extLst>
                    <a:ext uri="{A12FA001-AC4F-418D-AE19-62706E023703}">
                      <ahyp:hlinkClr val="tx"/>
                    </a:ext>
                  </a:extLst>
                </a:hlinkClick>
              </a:rPr>
              <a:t>Lecture.</a:t>
            </a:r>
            <a:r>
              <a:rPr lang="en">
                <a:solidFill>
                  <a:srgbClr val="0000FF"/>
                </a:solidFill>
                <a:latin typeface="Bree Serif"/>
                <a:ea typeface="Bree Serif"/>
                <a:cs typeface="Bree Serif"/>
                <a:sym typeface="Bree Serif"/>
              </a:rPr>
              <a:t> </a:t>
            </a:r>
            <a:r>
              <a:rPr lang="en" u="sng">
                <a:solidFill>
                  <a:schemeClr val="dk1"/>
                </a:solidFill>
                <a:latin typeface="Bree Serif"/>
                <a:ea typeface="Bree Serif"/>
                <a:cs typeface="Bree Serif"/>
                <a:sym typeface="Bree Serif"/>
              </a:rPr>
              <a:t> </a:t>
            </a:r>
            <a:r>
              <a:rPr lang="en">
                <a:solidFill>
                  <a:schemeClr val="dk1"/>
                </a:solidFill>
                <a:latin typeface="Bree Serif"/>
                <a:ea typeface="Bree Serif"/>
                <a:cs typeface="Bree Serif"/>
                <a:sym typeface="Bree Serif"/>
              </a:rPr>
              <a:t>Summary and transcript of the Emancipation Proclamation. (1863)</a:t>
            </a:r>
            <a:endParaRPr>
              <a:solidFill>
                <a:schemeClr val="dk1"/>
              </a:solidFill>
              <a:latin typeface="Bree Serif"/>
              <a:ea typeface="Bree Serif"/>
              <a:cs typeface="Bree Serif"/>
              <a:sym typeface="Bree Serif"/>
            </a:endParaRPr>
          </a:p>
          <a:p>
            <a:pPr indent="-400843" lvl="0" marL="457200" rtl="0" algn="l">
              <a:lnSpc>
                <a:spcPct val="115000"/>
              </a:lnSpc>
              <a:spcBef>
                <a:spcPts val="0"/>
              </a:spcBef>
              <a:spcAft>
                <a:spcPts val="0"/>
              </a:spcAft>
              <a:buClr>
                <a:schemeClr val="dk1"/>
              </a:buClr>
              <a:buSzPct val="100000"/>
              <a:buFont typeface="Bree Serif"/>
              <a:buAutoNum type="arabicPeriod"/>
            </a:pPr>
            <a:r>
              <a:rPr lang="en">
                <a:solidFill>
                  <a:srgbClr val="0000FF"/>
                </a:solidFill>
                <a:uFill>
                  <a:noFill/>
                </a:uFill>
                <a:latin typeface="Bree Serif"/>
                <a:ea typeface="Bree Serif"/>
                <a:cs typeface="Bree Serif"/>
                <a:sym typeface="Bree Serif"/>
                <a:hlinkClick r:id="rId9">
                  <a:extLst>
                    <a:ext uri="{A12FA001-AC4F-418D-AE19-62706E023703}">
                      <ahyp:hlinkClr val="tx"/>
                    </a:ext>
                  </a:extLst>
                </a:hlinkClick>
              </a:rPr>
              <a:t>Lecture</a:t>
            </a:r>
            <a:r>
              <a:rPr lang="en">
                <a:solidFill>
                  <a:srgbClr val="0000FF"/>
                </a:solidFill>
                <a:latin typeface="Bree Serif"/>
                <a:ea typeface="Bree Serif"/>
                <a:cs typeface="Bree Serif"/>
                <a:sym typeface="Bree Serif"/>
              </a:rPr>
              <a:t>.</a:t>
            </a:r>
            <a:r>
              <a:rPr lang="en">
                <a:solidFill>
                  <a:schemeClr val="dk1"/>
                </a:solidFill>
                <a:latin typeface="Bree Serif"/>
                <a:ea typeface="Bree Serif"/>
                <a:cs typeface="Bree Serif"/>
                <a:sym typeface="Bree Serif"/>
              </a:rPr>
              <a:t> Frederick Douglass’ speech (1852) </a:t>
            </a:r>
            <a:r>
              <a:rPr i="1" lang="en" u="sng">
                <a:solidFill>
                  <a:schemeClr val="dk1"/>
                </a:solidFill>
                <a:latin typeface="Bree Serif"/>
                <a:ea typeface="Bree Serif"/>
                <a:cs typeface="Bree Serif"/>
                <a:sym typeface="Bree Serif"/>
              </a:rPr>
              <a:t>What, to the slave, is the 4th of July</a:t>
            </a:r>
            <a:r>
              <a:rPr lang="en">
                <a:solidFill>
                  <a:schemeClr val="dk1"/>
                </a:solidFill>
                <a:latin typeface="Bree Serif"/>
                <a:ea typeface="Bree Serif"/>
                <a:cs typeface="Bree Serif"/>
                <a:sym typeface="Bree Serif"/>
              </a:rPr>
              <a:t>? </a:t>
            </a:r>
            <a:endParaRPr>
              <a:solidFill>
                <a:schemeClr val="dk1"/>
              </a:solidFill>
              <a:latin typeface="Bree Serif"/>
              <a:ea typeface="Bree Serif"/>
              <a:cs typeface="Bree Serif"/>
              <a:sym typeface="Bree Serif"/>
            </a:endParaRPr>
          </a:p>
          <a:p>
            <a:pPr indent="-400843" lvl="0" marL="457200" rtl="0" algn="l">
              <a:lnSpc>
                <a:spcPct val="115000"/>
              </a:lnSpc>
              <a:spcBef>
                <a:spcPts val="0"/>
              </a:spcBef>
              <a:spcAft>
                <a:spcPts val="0"/>
              </a:spcAft>
              <a:buClr>
                <a:schemeClr val="dk1"/>
              </a:buClr>
              <a:buSzPct val="100000"/>
              <a:buFont typeface="Bree Serif"/>
              <a:buAutoNum type="arabicPeriod"/>
            </a:pPr>
            <a:r>
              <a:rPr lang="en">
                <a:solidFill>
                  <a:srgbClr val="0000FF"/>
                </a:solidFill>
                <a:latin typeface="Bree Serif"/>
                <a:ea typeface="Bree Serif"/>
                <a:cs typeface="Bree Serif"/>
                <a:sym typeface="Bree Serif"/>
              </a:rPr>
              <a:t>B</a:t>
            </a:r>
            <a:r>
              <a:rPr lang="en">
                <a:solidFill>
                  <a:srgbClr val="0000FF"/>
                </a:solidFill>
                <a:uFill>
                  <a:noFill/>
                </a:uFill>
                <a:latin typeface="Bree Serif"/>
                <a:ea typeface="Bree Serif"/>
                <a:cs typeface="Bree Serif"/>
                <a:sym typeface="Bree Serif"/>
                <a:hlinkClick r:id="rId10">
                  <a:extLst>
                    <a:ext uri="{A12FA001-AC4F-418D-AE19-62706E023703}">
                      <ahyp:hlinkClr val="tx"/>
                    </a:ext>
                  </a:extLst>
                </a:hlinkClick>
              </a:rPr>
              <a:t>ook</a:t>
            </a:r>
            <a:r>
              <a:rPr lang="en">
                <a:solidFill>
                  <a:schemeClr val="dk1"/>
                </a:solidFill>
                <a:latin typeface="Bree Serif"/>
                <a:ea typeface="Bree Serif"/>
                <a:cs typeface="Bree Serif"/>
                <a:sym typeface="Bree Serif"/>
              </a:rPr>
              <a:t>. </a:t>
            </a:r>
            <a:r>
              <a:rPr i="1" lang="en" u="sng">
                <a:solidFill>
                  <a:schemeClr val="dk1"/>
                </a:solidFill>
                <a:latin typeface="Bree Serif"/>
                <a:ea typeface="Bree Serif"/>
                <a:cs typeface="Bree Serif"/>
                <a:sym typeface="Bree Serif"/>
              </a:rPr>
              <a:t>Just Mercy </a:t>
            </a:r>
            <a:r>
              <a:rPr lang="en">
                <a:solidFill>
                  <a:schemeClr val="dk1"/>
                </a:solidFill>
                <a:latin typeface="Bree Serif"/>
                <a:ea typeface="Bree Serif"/>
                <a:cs typeface="Bree Serif"/>
                <a:sym typeface="Bree Serif"/>
              </a:rPr>
              <a:t>. There is also a film; the book has more detail.)</a:t>
            </a:r>
            <a:endParaRPr>
              <a:solidFill>
                <a:schemeClr val="dk1"/>
              </a:solidFill>
              <a:latin typeface="Bree Serif"/>
              <a:ea typeface="Bree Serif"/>
              <a:cs typeface="Bree Serif"/>
              <a:sym typeface="Bree Serif"/>
            </a:endParaRPr>
          </a:p>
          <a:p>
            <a:pPr indent="-400843" lvl="0" marL="457200" rtl="0" algn="l">
              <a:lnSpc>
                <a:spcPct val="115000"/>
              </a:lnSpc>
              <a:spcBef>
                <a:spcPts val="0"/>
              </a:spcBef>
              <a:spcAft>
                <a:spcPts val="0"/>
              </a:spcAft>
              <a:buClr>
                <a:schemeClr val="dk1"/>
              </a:buClr>
              <a:buSzPct val="100000"/>
              <a:buFont typeface="Bree Serif"/>
              <a:buAutoNum type="arabicPeriod"/>
            </a:pPr>
            <a:r>
              <a:rPr lang="en">
                <a:solidFill>
                  <a:srgbClr val="0000FF"/>
                </a:solidFill>
                <a:uFill>
                  <a:noFill/>
                </a:uFill>
                <a:latin typeface="Bree Serif"/>
                <a:ea typeface="Bree Serif"/>
                <a:cs typeface="Bree Serif"/>
                <a:sym typeface="Bree Serif"/>
                <a:hlinkClick r:id="rId11">
                  <a:extLst>
                    <a:ext uri="{A12FA001-AC4F-418D-AE19-62706E023703}">
                      <ahyp:hlinkClr val="tx"/>
                    </a:ext>
                  </a:extLst>
                </a:hlinkClick>
              </a:rPr>
              <a:t>Underground Voices</a:t>
            </a:r>
            <a:r>
              <a:rPr lang="en">
                <a:solidFill>
                  <a:srgbClr val="0000FF"/>
                </a:solidFill>
                <a:latin typeface="Bree Serif"/>
                <a:ea typeface="Bree Serif"/>
                <a:cs typeface="Bree Serif"/>
                <a:sym typeface="Bree Serif"/>
              </a:rPr>
              <a:t>. </a:t>
            </a:r>
            <a:r>
              <a:rPr lang="en">
                <a:solidFill>
                  <a:schemeClr val="dk1"/>
                </a:solidFill>
                <a:latin typeface="Bree Serif"/>
                <a:ea typeface="Bree Serif"/>
                <a:cs typeface="Bree Serif"/>
                <a:sym typeface="Bree Serif"/>
              </a:rPr>
              <a:t>Pennsylvania grassroots organization.</a:t>
            </a:r>
            <a:endParaRPr>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a:solidFill>
                <a:srgbClr val="0000FF"/>
              </a:solidFill>
              <a:latin typeface="Bree Serif"/>
              <a:ea typeface="Bree Serif"/>
              <a:cs typeface="Bree Serif"/>
              <a:sym typeface="Bree Serif"/>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Google Shape;241;p43"/>
          <p:cNvSpPr txBox="1"/>
          <p:nvPr>
            <p:ph idx="1" type="subTitle"/>
          </p:nvPr>
        </p:nvSpPr>
        <p:spPr>
          <a:xfrm>
            <a:off x="597350" y="604450"/>
            <a:ext cx="10724400" cy="6663300"/>
          </a:xfrm>
          <a:prstGeom prst="rect">
            <a:avLst/>
          </a:prstGeom>
          <a:solidFill>
            <a:srgbClr val="FFF2CC"/>
          </a:solidFill>
        </p:spPr>
        <p:txBody>
          <a:bodyPr anchorCtr="0" anchor="t" bIns="113100" lIns="113100" spcFirstLastPara="1" rIns="113100" wrap="square" tIns="113100">
            <a:normAutofit/>
          </a:bodyPr>
          <a:lstStyle/>
          <a:p>
            <a:pPr indent="0" lvl="0" marL="0" rtl="0" algn="l">
              <a:spcBef>
                <a:spcPts val="0"/>
              </a:spcBef>
              <a:spcAft>
                <a:spcPts val="0"/>
              </a:spcAft>
              <a:buClr>
                <a:schemeClr val="dk1"/>
              </a:buClr>
              <a:buSzPts val="1100"/>
              <a:buFont typeface="Arial"/>
              <a:buNone/>
            </a:pPr>
            <a:r>
              <a:rPr b="1" lang="en">
                <a:solidFill>
                  <a:srgbClr val="980000"/>
                </a:solidFill>
                <a:latin typeface="Bree Serif"/>
                <a:ea typeface="Bree Serif"/>
                <a:cs typeface="Bree Serif"/>
                <a:sym typeface="Bree Serif"/>
              </a:rPr>
              <a:t>FOOD</a:t>
            </a:r>
            <a:endParaRPr b="1">
              <a:solidFill>
                <a:srgbClr val="980000"/>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BBQ vs cookout:</a:t>
            </a:r>
            <a:r>
              <a:rPr b="1" lang="en">
                <a:solidFill>
                  <a:schemeClr val="dk1"/>
                </a:solidFill>
                <a:latin typeface="Bree Serif"/>
                <a:ea typeface="Bree Serif"/>
                <a:cs typeface="Bree Serif"/>
                <a:sym typeface="Bree Serif"/>
              </a:rPr>
              <a:t> </a:t>
            </a:r>
            <a:r>
              <a:rPr lang="en">
                <a:solidFill>
                  <a:srgbClr val="0000FF"/>
                </a:solidFill>
                <a:uFill>
                  <a:noFill/>
                </a:uFill>
                <a:latin typeface="Bree Serif"/>
                <a:ea typeface="Bree Serif"/>
                <a:cs typeface="Bree Serif"/>
                <a:sym typeface="Bree Serif"/>
                <a:hlinkClick r:id="rId4">
                  <a:extLst>
                    <a:ext uri="{A12FA001-AC4F-418D-AE19-62706E023703}">
                      <ahyp:hlinkClr val="tx"/>
                    </a:ext>
                  </a:extLst>
                </a:hlinkClick>
              </a:rPr>
              <a:t>article</a:t>
            </a:r>
            <a:r>
              <a:rPr lang="en" u="sng">
                <a:solidFill>
                  <a:srgbClr val="0000FF"/>
                </a:solidFill>
                <a:latin typeface="Bree Serif"/>
                <a:ea typeface="Bree Serif"/>
                <a:cs typeface="Bree Serif"/>
                <a:sym typeface="Bree Serif"/>
                <a:hlinkClick r:id="rId5">
                  <a:extLst>
                    <a:ext uri="{A12FA001-AC4F-418D-AE19-62706E023703}">
                      <ahyp:hlinkClr val="tx"/>
                    </a:ext>
                  </a:extLst>
                </a:hlinkClick>
              </a:rPr>
              <a:t> </a:t>
            </a:r>
            <a:endParaRPr>
              <a:solidFill>
                <a:srgbClr val="0000FF"/>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a:solidFill>
                  <a:srgbClr val="0000FF"/>
                </a:solidFill>
                <a:uFill>
                  <a:noFill/>
                </a:uFill>
                <a:latin typeface="Bree Serif"/>
                <a:ea typeface="Bree Serif"/>
                <a:cs typeface="Bree Serif"/>
                <a:sym typeface="Bree Serif"/>
                <a:hlinkClick r:id="rId6">
                  <a:extLst>
                    <a:ext uri="{A12FA001-AC4F-418D-AE19-62706E023703}">
                      <ahyp:hlinkClr val="tx"/>
                    </a:ext>
                  </a:extLst>
                </a:hlinkClick>
              </a:rPr>
              <a:t>Booker T. Washington</a:t>
            </a:r>
            <a:r>
              <a:rPr lang="en">
                <a:solidFill>
                  <a:srgbClr val="0000FF"/>
                </a:solidFill>
                <a:latin typeface="Bree Serif"/>
                <a:ea typeface="Bree Serif"/>
                <a:cs typeface="Bree Serif"/>
                <a:sym typeface="Bree Serif"/>
              </a:rPr>
              <a:t> </a:t>
            </a:r>
            <a:r>
              <a:rPr lang="en">
                <a:solidFill>
                  <a:schemeClr val="dk1"/>
                </a:solidFill>
                <a:latin typeface="Bree Serif"/>
                <a:ea typeface="Bree Serif"/>
                <a:cs typeface="Bree Serif"/>
                <a:sym typeface="Bree Serif"/>
              </a:rPr>
              <a:t>- what slaves could eat</a:t>
            </a:r>
            <a:endParaRPr>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a:solidFill>
                  <a:srgbClr val="0000FF"/>
                </a:solidFill>
                <a:uFill>
                  <a:noFill/>
                </a:uFill>
                <a:latin typeface="Bree Serif"/>
                <a:ea typeface="Bree Serif"/>
                <a:cs typeface="Bree Serif"/>
                <a:sym typeface="Bree Serif"/>
                <a:hlinkClick r:id="rId7">
                  <a:extLst>
                    <a:ext uri="{A12FA001-AC4F-418D-AE19-62706E023703}">
                      <ahyp:hlinkClr val="tx"/>
                    </a:ext>
                  </a:extLst>
                </a:hlinkClick>
              </a:rPr>
              <a:t>Boston Globe.</a:t>
            </a:r>
            <a:r>
              <a:rPr lang="en">
                <a:solidFill>
                  <a:schemeClr val="dk1"/>
                </a:solidFill>
                <a:latin typeface="Bree Serif"/>
                <a:ea typeface="Bree Serif"/>
                <a:cs typeface="Bree Serif"/>
                <a:sym typeface="Bree Serif"/>
              </a:rPr>
              <a:t> Stigma and stereotypes of foods</a:t>
            </a:r>
            <a:endParaRPr>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a:solidFill>
                  <a:srgbClr val="0000FF"/>
                </a:solidFill>
                <a:uFill>
                  <a:noFill/>
                </a:uFill>
                <a:latin typeface="Bree Serif"/>
                <a:ea typeface="Bree Serif"/>
                <a:cs typeface="Bree Serif"/>
                <a:sym typeface="Bree Serif"/>
                <a:hlinkClick r:id="rId8">
                  <a:extLst>
                    <a:ext uri="{A12FA001-AC4F-418D-AE19-62706E023703}">
                      <ahyp:hlinkClr val="tx"/>
                    </a:ext>
                  </a:extLst>
                </a:hlinkClick>
              </a:rPr>
              <a:t>Smithsonian Magazine</a:t>
            </a:r>
            <a:r>
              <a:rPr lang="en">
                <a:solidFill>
                  <a:srgbClr val="0000FF"/>
                </a:solidFill>
                <a:latin typeface="Bree Serif"/>
                <a:ea typeface="Bree Serif"/>
                <a:cs typeface="Bree Serif"/>
                <a:sym typeface="Bree Serif"/>
              </a:rPr>
              <a:t>.</a:t>
            </a:r>
            <a:r>
              <a:rPr lang="en">
                <a:solidFill>
                  <a:schemeClr val="dk1"/>
                </a:solidFill>
                <a:latin typeface="Bree Serif"/>
                <a:ea typeface="Bree Serif"/>
                <a:cs typeface="Bree Serif"/>
                <a:sym typeface="Bree Serif"/>
              </a:rPr>
              <a:t> Macaroni &amp; Cheese in USA</a:t>
            </a:r>
            <a:endParaRPr>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a:solidFill>
                  <a:srgbClr val="0000FF"/>
                </a:solidFill>
                <a:uFill>
                  <a:noFill/>
                </a:uFill>
                <a:latin typeface="Bree Serif"/>
                <a:ea typeface="Bree Serif"/>
                <a:cs typeface="Bree Serif"/>
                <a:sym typeface="Bree Serif"/>
                <a:hlinkClick r:id="rId9">
                  <a:extLst>
                    <a:ext uri="{A12FA001-AC4F-418D-AE19-62706E023703}">
                      <ahyp:hlinkClr val="tx"/>
                    </a:ext>
                  </a:extLst>
                </a:hlinkClick>
              </a:rPr>
              <a:t>Mix news</a:t>
            </a:r>
            <a:r>
              <a:rPr lang="en">
                <a:solidFill>
                  <a:srgbClr val="0000FF"/>
                </a:solidFill>
                <a:latin typeface="Bree Serif"/>
                <a:ea typeface="Bree Serif"/>
                <a:cs typeface="Bree Serif"/>
                <a:sym typeface="Bree Serif"/>
              </a:rPr>
              <a:t>.</a:t>
            </a:r>
            <a:r>
              <a:rPr lang="en">
                <a:solidFill>
                  <a:schemeClr val="dk1"/>
                </a:solidFill>
                <a:latin typeface="Bree Serif"/>
                <a:ea typeface="Bree Serif"/>
                <a:cs typeface="Bree Serif"/>
                <a:sym typeface="Bree Serif"/>
              </a:rPr>
              <a:t>  Soul food facts.</a:t>
            </a:r>
            <a:endParaRPr>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u="sng">
                <a:solidFill>
                  <a:srgbClr val="0000FF"/>
                </a:solidFill>
                <a:latin typeface="Bree Serif"/>
                <a:ea typeface="Bree Serif"/>
                <a:cs typeface="Bree Serif"/>
                <a:sym typeface="Bree Serif"/>
                <a:hlinkClick r:id="rId10">
                  <a:extLst>
                    <a:ext uri="{A12FA001-AC4F-418D-AE19-62706E023703}">
                      <ahyp:hlinkClr val="tx"/>
                    </a:ext>
                  </a:extLst>
                </a:hlinkClick>
              </a:rPr>
              <a:t>Healthline</a:t>
            </a:r>
            <a:r>
              <a:rPr lang="en">
                <a:solidFill>
                  <a:srgbClr val="0000FF"/>
                </a:solidFill>
                <a:latin typeface="Bree Serif"/>
                <a:ea typeface="Bree Serif"/>
                <a:cs typeface="Bree Serif"/>
                <a:sym typeface="Bree Serif"/>
              </a:rPr>
              <a:t>.</a:t>
            </a:r>
            <a:r>
              <a:rPr lang="en">
                <a:solidFill>
                  <a:schemeClr val="dk1"/>
                </a:solidFill>
                <a:latin typeface="Bree Serif"/>
                <a:ea typeface="Bree Serif"/>
                <a:cs typeface="Bree Serif"/>
                <a:sym typeface="Bree Serif"/>
              </a:rPr>
              <a:t>  Health implications of eating soulfood.</a:t>
            </a:r>
            <a:endParaRPr>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t/>
            </a:r>
            <a:endParaRPr>
              <a:solidFill>
                <a:schemeClr val="dk1"/>
              </a:solidFill>
              <a:latin typeface="Bree Serif"/>
              <a:ea typeface="Bree Serif"/>
              <a:cs typeface="Bree Serif"/>
              <a:sym typeface="Bree Serif"/>
            </a:endParaRPr>
          </a:p>
          <a:p>
            <a:pPr indent="0" lvl="0" marL="0" rtl="0" algn="l">
              <a:spcBef>
                <a:spcPts val="0"/>
              </a:spcBef>
              <a:spcAft>
                <a:spcPts val="0"/>
              </a:spcAft>
              <a:buNone/>
            </a:pPr>
            <a:r>
              <a:rPr b="1" lang="en">
                <a:solidFill>
                  <a:srgbClr val="980000"/>
                </a:solidFill>
                <a:latin typeface="Bree Serif"/>
                <a:ea typeface="Bree Serif"/>
                <a:cs typeface="Bree Serif"/>
                <a:sym typeface="Bree Serif"/>
              </a:rPr>
              <a:t>QUIZ YOURSELF</a:t>
            </a:r>
            <a:endParaRPr b="1">
              <a:solidFill>
                <a:srgbClr val="980000"/>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 </a:t>
            </a:r>
            <a:r>
              <a:rPr lang="en" sz="3000" u="sng">
                <a:solidFill>
                  <a:srgbClr val="0000FF"/>
                </a:solidFill>
                <a:latin typeface="Bree Serif"/>
                <a:ea typeface="Bree Serif"/>
                <a:cs typeface="Bree Serif"/>
                <a:sym typeface="Bree Serif"/>
                <a:hlinkClick r:id="rId11">
                  <a:extLst>
                    <a:ext uri="{A12FA001-AC4F-418D-AE19-62706E023703}">
                      <ahyp:hlinkClr val="tx"/>
                    </a:ext>
                  </a:extLst>
                </a:hlinkClick>
              </a:rPr>
              <a:t>Click here for a CNN quiz</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 name="Shape 245"/>
        <p:cNvGrpSpPr/>
        <p:nvPr/>
      </p:nvGrpSpPr>
      <p:grpSpPr>
        <a:xfrm>
          <a:off x="0" y="0"/>
          <a:ext cx="0" cy="0"/>
          <a:chOff x="0" y="0"/>
          <a:chExt cx="0" cy="0"/>
        </a:xfrm>
      </p:grpSpPr>
      <p:sp>
        <p:nvSpPr>
          <p:cNvPr id="246" name="Google Shape;246;p44"/>
          <p:cNvSpPr txBox="1"/>
          <p:nvPr>
            <p:ph idx="1" type="body"/>
          </p:nvPr>
        </p:nvSpPr>
        <p:spPr>
          <a:xfrm>
            <a:off x="405200" y="1526125"/>
            <a:ext cx="5199600" cy="5992500"/>
          </a:xfrm>
          <a:prstGeom prst="rect">
            <a:avLst/>
          </a:prstGeom>
          <a:solidFill>
            <a:srgbClr val="FFF2CC"/>
          </a:solidFill>
        </p:spPr>
        <p:txBody>
          <a:bodyPr anchorCtr="0" anchor="t" bIns="113100" lIns="113100" spcFirstLastPara="1" rIns="113100" wrap="square" tIns="113100">
            <a:normAutofit fontScale="25000" lnSpcReduction="20000"/>
          </a:bodyPr>
          <a:lstStyle/>
          <a:p>
            <a:pPr indent="0" lvl="0" marL="0" rtl="0" algn="l">
              <a:spcBef>
                <a:spcPts val="0"/>
              </a:spcBef>
              <a:spcAft>
                <a:spcPts val="0"/>
              </a:spcAft>
              <a:buNone/>
            </a:pPr>
            <a:r>
              <a:t/>
            </a:r>
            <a:endParaRPr b="1">
              <a:solidFill>
                <a:srgbClr val="980000"/>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b="1" lang="en" sz="8900">
                <a:solidFill>
                  <a:srgbClr val="980000"/>
                </a:solidFill>
                <a:latin typeface="Bree Serif"/>
                <a:ea typeface="Bree Serif"/>
                <a:cs typeface="Bree Serif"/>
                <a:sym typeface="Bree Serif"/>
              </a:rPr>
              <a:t>SONGS - spirituals and gospels</a:t>
            </a:r>
            <a:endParaRPr b="1">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b="1" lang="en" sz="7300">
                <a:solidFill>
                  <a:schemeClr val="dk1"/>
                </a:solidFill>
                <a:latin typeface="Bree Serif"/>
                <a:ea typeface="Bree Serif"/>
                <a:cs typeface="Bree Serif"/>
                <a:sym typeface="Bree Serif"/>
              </a:rPr>
              <a:t>I </a:t>
            </a:r>
            <a:r>
              <a:rPr lang="en" sz="7650">
                <a:solidFill>
                  <a:srgbClr val="202124"/>
                </a:solidFill>
                <a:latin typeface="Bree Serif"/>
                <a:ea typeface="Bree Serif"/>
                <a:cs typeface="Bree Serif"/>
                <a:sym typeface="Bree Serif"/>
              </a:rPr>
              <a:t>want Jesus to walk with me</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lang="en" sz="7650" u="sng">
                <a:solidFill>
                  <a:srgbClr val="1155CC"/>
                </a:solidFill>
                <a:latin typeface="Bree Serif"/>
                <a:ea typeface="Bree Serif"/>
                <a:cs typeface="Bree Serif"/>
                <a:sym typeface="Bree Serif"/>
                <a:hlinkClick r:id="rId4">
                  <a:extLst>
                    <a:ext uri="{A12FA001-AC4F-418D-AE19-62706E023703}">
                      <ahyp:hlinkClr val="tx"/>
                    </a:ext>
                  </a:extLst>
                </a:hlinkClick>
              </a:rPr>
              <a:t>https://youtu.be/4r2SNSYo7rQ</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lang="en" sz="7650">
                <a:solidFill>
                  <a:srgbClr val="202124"/>
                </a:solidFill>
                <a:latin typeface="Bree Serif"/>
                <a:ea typeface="Bree Serif"/>
                <a:cs typeface="Bree Serif"/>
                <a:sym typeface="Bree Serif"/>
              </a:rPr>
              <a:t>Trouble so hard</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lang="en" sz="7650" u="sng">
                <a:solidFill>
                  <a:srgbClr val="1155CC"/>
                </a:solidFill>
                <a:latin typeface="Bree Serif"/>
                <a:ea typeface="Bree Serif"/>
                <a:cs typeface="Bree Serif"/>
                <a:sym typeface="Bree Serif"/>
                <a:hlinkClick r:id="rId5">
                  <a:extLst>
                    <a:ext uri="{A12FA001-AC4F-418D-AE19-62706E023703}">
                      <ahyp:hlinkClr val="tx"/>
                    </a:ext>
                  </a:extLst>
                </a:hlinkClick>
              </a:rPr>
              <a:t>https://youtu.be/aYbanVLseKw</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lang="en" sz="7650">
                <a:solidFill>
                  <a:srgbClr val="202124"/>
                </a:solidFill>
                <a:latin typeface="Bree Serif"/>
                <a:ea typeface="Bree Serif"/>
                <a:cs typeface="Bree Serif"/>
                <a:sym typeface="Bree Serif"/>
              </a:rPr>
              <a:t>This little light of mine</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lang="en" sz="7650" u="sng">
                <a:solidFill>
                  <a:srgbClr val="1155CC"/>
                </a:solidFill>
                <a:latin typeface="Bree Serif"/>
                <a:ea typeface="Bree Serif"/>
                <a:cs typeface="Bree Serif"/>
                <a:sym typeface="Bree Serif"/>
                <a:hlinkClick r:id="rId6">
                  <a:extLst>
                    <a:ext uri="{A12FA001-AC4F-418D-AE19-62706E023703}">
                      <ahyp:hlinkClr val="tx"/>
                    </a:ext>
                  </a:extLst>
                </a:hlinkClick>
              </a:rPr>
              <a:t>https://youtu.be/DRgdOwEsEzA</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lang="en" sz="7650">
                <a:solidFill>
                  <a:srgbClr val="202124"/>
                </a:solidFill>
                <a:latin typeface="Bree Serif"/>
                <a:ea typeface="Bree Serif"/>
                <a:cs typeface="Bree Serif"/>
                <a:sym typeface="Bree Serif"/>
              </a:rPr>
              <a:t>Is there anybody here that loves my Jesus</a:t>
            </a:r>
            <a:endParaRPr sz="7650">
              <a:solidFill>
                <a:srgbClr val="202124"/>
              </a:solidFill>
              <a:latin typeface="Bree Serif"/>
              <a:ea typeface="Bree Serif"/>
              <a:cs typeface="Bree Serif"/>
              <a:sym typeface="Bree Serif"/>
            </a:endParaRPr>
          </a:p>
          <a:p>
            <a:pPr indent="0" lvl="0" marL="0" rtl="0" algn="l">
              <a:spcBef>
                <a:spcPts val="0"/>
              </a:spcBef>
              <a:spcAft>
                <a:spcPts val="0"/>
              </a:spcAft>
              <a:buNone/>
            </a:pPr>
            <a:r>
              <a:rPr lang="en" sz="7650" u="sng">
                <a:solidFill>
                  <a:srgbClr val="1155CC"/>
                </a:solidFill>
                <a:latin typeface="Bree Serif"/>
                <a:ea typeface="Bree Serif"/>
                <a:cs typeface="Bree Serif"/>
                <a:sym typeface="Bree Serif"/>
                <a:hlinkClick r:id="rId7">
                  <a:extLst>
                    <a:ext uri="{A12FA001-AC4F-418D-AE19-62706E023703}">
                      <ahyp:hlinkClr val="tx"/>
                    </a:ext>
                  </a:extLst>
                </a:hlinkClick>
              </a:rPr>
              <a:t>https://youtu.be/tk808jJa8tM</a:t>
            </a:r>
            <a:endParaRPr b="1" sz="7650">
              <a:solidFill>
                <a:srgbClr val="980000"/>
              </a:solidFill>
              <a:latin typeface="Bree Serif"/>
              <a:ea typeface="Bree Serif"/>
              <a:cs typeface="Bree Serif"/>
              <a:sym typeface="Bree Serif"/>
            </a:endParaRPr>
          </a:p>
          <a:p>
            <a:pPr indent="0" lvl="0" marL="0" rtl="0" algn="l">
              <a:spcBef>
                <a:spcPts val="0"/>
              </a:spcBef>
              <a:spcAft>
                <a:spcPts val="0"/>
              </a:spcAft>
              <a:buNone/>
            </a:pPr>
            <a:r>
              <a:t/>
            </a:r>
            <a:endParaRPr b="1" sz="7650">
              <a:solidFill>
                <a:srgbClr val="980000"/>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7650">
                <a:solidFill>
                  <a:srgbClr val="202124"/>
                </a:solidFill>
                <a:latin typeface="Bree Serif"/>
                <a:ea typeface="Bree Serif"/>
                <a:cs typeface="Bree Serif"/>
                <a:sym typeface="Bree Serif"/>
              </a:rPr>
              <a:t>Go down Moses</a:t>
            </a:r>
            <a:endParaRPr sz="765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7650" u="sng">
                <a:solidFill>
                  <a:srgbClr val="1155CC"/>
                </a:solidFill>
                <a:latin typeface="Bree Serif"/>
                <a:ea typeface="Bree Serif"/>
                <a:cs typeface="Bree Serif"/>
                <a:sym typeface="Bree Serif"/>
                <a:hlinkClick r:id="rId8">
                  <a:extLst>
                    <a:ext uri="{A12FA001-AC4F-418D-AE19-62706E023703}">
                      <ahyp:hlinkClr val="tx"/>
                    </a:ext>
                  </a:extLst>
                </a:hlinkClick>
              </a:rPr>
              <a:t>https://youtu.be/vf6jBP4YXwo</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lang="en" sz="7650">
                <a:solidFill>
                  <a:srgbClr val="202124"/>
                </a:solidFill>
                <a:latin typeface="Bree Serif"/>
                <a:ea typeface="Bree Serif"/>
                <a:cs typeface="Bree Serif"/>
                <a:sym typeface="Bree Serif"/>
              </a:rPr>
              <a:t>Follow the Drinking gourd</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rPr lang="en" sz="7650" u="sng">
                <a:solidFill>
                  <a:srgbClr val="1155CC"/>
                </a:solidFill>
                <a:latin typeface="Bree Serif"/>
                <a:ea typeface="Bree Serif"/>
                <a:cs typeface="Bree Serif"/>
                <a:sym typeface="Bree Serif"/>
                <a:hlinkClick r:id="rId9">
                  <a:extLst>
                    <a:ext uri="{A12FA001-AC4F-418D-AE19-62706E023703}">
                      <ahyp:hlinkClr val="tx"/>
                    </a:ext>
                  </a:extLst>
                </a:hlinkClick>
              </a:rPr>
              <a:t>https://youtu.be/kjBZEMkmwYA</a:t>
            </a:r>
            <a:endParaRPr sz="7650">
              <a:solidFill>
                <a:srgbClr val="202124"/>
              </a:solidFill>
              <a:latin typeface="Bree Serif"/>
              <a:ea typeface="Bree Serif"/>
              <a:cs typeface="Bree Serif"/>
              <a:sym typeface="Bree Serif"/>
            </a:endParaRPr>
          </a:p>
          <a:p>
            <a:pPr indent="0" lvl="0" marL="0" rtl="0" algn="l">
              <a:spcBef>
                <a:spcPts val="0"/>
              </a:spcBef>
              <a:spcAft>
                <a:spcPts val="0"/>
              </a:spcAft>
              <a:buClr>
                <a:schemeClr val="dk1"/>
              </a:buClr>
              <a:buSzPts val="275"/>
              <a:buFont typeface="Arial"/>
              <a:buNone/>
            </a:pPr>
            <a:r>
              <a:t/>
            </a:r>
            <a:endParaRPr sz="7650">
              <a:solidFill>
                <a:srgbClr val="202124"/>
              </a:solidFill>
              <a:latin typeface="Bree Serif"/>
              <a:ea typeface="Bree Serif"/>
              <a:cs typeface="Bree Serif"/>
              <a:sym typeface="Bree Serif"/>
            </a:endParaRPr>
          </a:p>
          <a:p>
            <a:pPr indent="0" lvl="0" marL="0" rtl="0" algn="l">
              <a:spcBef>
                <a:spcPts val="0"/>
              </a:spcBef>
              <a:spcAft>
                <a:spcPts val="1500"/>
              </a:spcAft>
              <a:buNone/>
            </a:pPr>
            <a:r>
              <a:t/>
            </a:r>
            <a:endParaRPr>
              <a:solidFill>
                <a:schemeClr val="dk1"/>
              </a:solidFill>
              <a:latin typeface="Bree Serif"/>
              <a:ea typeface="Bree Serif"/>
              <a:cs typeface="Bree Serif"/>
              <a:sym typeface="Bree Serif"/>
            </a:endParaRPr>
          </a:p>
        </p:txBody>
      </p:sp>
      <p:sp>
        <p:nvSpPr>
          <p:cNvPr id="247" name="Google Shape;247;p44"/>
          <p:cNvSpPr txBox="1"/>
          <p:nvPr>
            <p:ph type="title"/>
          </p:nvPr>
        </p:nvSpPr>
        <p:spPr>
          <a:xfrm>
            <a:off x="4634032" y="417950"/>
            <a:ext cx="3432300" cy="865500"/>
          </a:xfrm>
          <a:prstGeom prst="rect">
            <a:avLst/>
          </a:prstGeom>
          <a:solidFill>
            <a:srgbClr val="FFF2CC"/>
          </a:solidFill>
        </p:spPr>
        <p:txBody>
          <a:bodyPr anchorCtr="0" anchor="t" bIns="113100" lIns="113100" spcFirstLastPara="1" rIns="113100" wrap="square" tIns="113100">
            <a:normAutofit fontScale="90000"/>
          </a:bodyPr>
          <a:lstStyle/>
          <a:p>
            <a:pPr indent="0" lvl="0" marL="0" rtl="0" algn="ctr">
              <a:lnSpc>
                <a:spcPct val="115000"/>
              </a:lnSpc>
              <a:spcBef>
                <a:spcPts val="0"/>
              </a:spcBef>
              <a:spcAft>
                <a:spcPts val="1500"/>
              </a:spcAft>
              <a:buClr>
                <a:schemeClr val="dk1"/>
              </a:buClr>
              <a:buSzPct val="37931"/>
              <a:buFont typeface="Arial"/>
              <a:buNone/>
            </a:pPr>
            <a:r>
              <a:rPr b="1" lang="en" sz="2900" u="sng">
                <a:solidFill>
                  <a:srgbClr val="980000"/>
                </a:solidFill>
                <a:latin typeface="Bree Serif"/>
                <a:ea typeface="Bree Serif"/>
                <a:cs typeface="Bree Serif"/>
                <a:sym typeface="Bree Serif"/>
              </a:rPr>
              <a:t>Resources, cont’d</a:t>
            </a:r>
            <a:r>
              <a:rPr b="1" lang="en" sz="2900">
                <a:solidFill>
                  <a:srgbClr val="980000"/>
                </a:solidFill>
                <a:latin typeface="Bree Serif"/>
                <a:ea typeface="Bree Serif"/>
                <a:cs typeface="Bree Serif"/>
                <a:sym typeface="Bree Serif"/>
              </a:rPr>
              <a:t> </a:t>
            </a:r>
            <a:endParaRPr b="1" sz="4700">
              <a:solidFill>
                <a:srgbClr val="980000"/>
              </a:solidFill>
            </a:endParaRPr>
          </a:p>
        </p:txBody>
      </p:sp>
      <p:sp>
        <p:nvSpPr>
          <p:cNvPr id="248" name="Google Shape;248;p44"/>
          <p:cNvSpPr txBox="1"/>
          <p:nvPr>
            <p:ph idx="2" type="body"/>
          </p:nvPr>
        </p:nvSpPr>
        <p:spPr>
          <a:xfrm>
            <a:off x="6164625" y="1526175"/>
            <a:ext cx="5199600" cy="5992500"/>
          </a:xfrm>
          <a:prstGeom prst="rect">
            <a:avLst/>
          </a:prstGeom>
          <a:solidFill>
            <a:srgbClr val="FFF2CC"/>
          </a:solidFill>
        </p:spPr>
        <p:txBody>
          <a:bodyPr anchorCtr="0" anchor="t" bIns="113100" lIns="113100" spcFirstLastPara="1" rIns="113100" wrap="square" tIns="113100">
            <a:noAutofit/>
          </a:bodyPr>
          <a:lstStyle/>
          <a:p>
            <a:pPr indent="0" lvl="0" marL="0" rtl="0" algn="l">
              <a:lnSpc>
                <a:spcPct val="100000"/>
              </a:lnSpc>
              <a:spcBef>
                <a:spcPts val="0"/>
              </a:spcBef>
              <a:spcAft>
                <a:spcPts val="0"/>
              </a:spcAft>
              <a:buNone/>
            </a:pPr>
            <a:r>
              <a:rPr lang="en" sz="1900">
                <a:solidFill>
                  <a:srgbClr val="202124"/>
                </a:solidFill>
                <a:latin typeface="Bree Serif"/>
                <a:ea typeface="Bree Serif"/>
                <a:cs typeface="Bree Serif"/>
                <a:sym typeface="Bree Serif"/>
              </a:rPr>
              <a:t>I’m tired, my soul need a restin’</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1900" u="sng">
                <a:solidFill>
                  <a:srgbClr val="1155CC"/>
                </a:solidFill>
                <a:latin typeface="Bree Serif"/>
                <a:ea typeface="Bree Serif"/>
                <a:cs typeface="Bree Serif"/>
                <a:sym typeface="Bree Serif"/>
                <a:hlinkClick r:id="rId10">
                  <a:extLst>
                    <a:ext uri="{A12FA001-AC4F-418D-AE19-62706E023703}">
                      <ahyp:hlinkClr val="tx"/>
                    </a:ext>
                  </a:extLst>
                </a:hlinkClick>
              </a:rPr>
              <a:t>https://youtu.be/rhFLcrPKCvQ</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1900">
                <a:solidFill>
                  <a:srgbClr val="202124"/>
                </a:solidFill>
                <a:latin typeface="Bree Serif"/>
                <a:ea typeface="Bree Serif"/>
                <a:cs typeface="Bree Serif"/>
                <a:sym typeface="Bree Serif"/>
              </a:rPr>
              <a:t>I’ll be so glad when the sun goes down</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1900" u="sng">
                <a:solidFill>
                  <a:srgbClr val="1155CC"/>
                </a:solidFill>
                <a:latin typeface="Bree Serif"/>
                <a:ea typeface="Bree Serif"/>
                <a:cs typeface="Bree Serif"/>
                <a:sym typeface="Bree Serif"/>
                <a:hlinkClick r:id="rId11">
                  <a:extLst>
                    <a:ext uri="{A12FA001-AC4F-418D-AE19-62706E023703}">
                      <ahyp:hlinkClr val="tx"/>
                    </a:ext>
                  </a:extLst>
                </a:hlinkClick>
              </a:rPr>
              <a:t>https://youtu.be/C-zlSq4mWiE</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1900">
                <a:solidFill>
                  <a:srgbClr val="202124"/>
                </a:solidFill>
                <a:latin typeface="Bree Serif"/>
                <a:ea typeface="Bree Serif"/>
                <a:cs typeface="Bree Serif"/>
                <a:sym typeface="Bree Serif"/>
              </a:rPr>
              <a:t>Roll Jordan Roll</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1900" u="sng">
                <a:solidFill>
                  <a:srgbClr val="1155CC"/>
                </a:solidFill>
                <a:latin typeface="Bree Serif"/>
                <a:ea typeface="Bree Serif"/>
                <a:cs typeface="Bree Serif"/>
                <a:sym typeface="Bree Serif"/>
                <a:hlinkClick r:id="rId12">
                  <a:extLst>
                    <a:ext uri="{A12FA001-AC4F-418D-AE19-62706E023703}">
                      <ahyp:hlinkClr val="tx"/>
                    </a:ext>
                  </a:extLst>
                </a:hlinkClick>
              </a:rPr>
              <a:t>https://youtu.be/S7iCMNIPNf8</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90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900">
                <a:solidFill>
                  <a:srgbClr val="202124"/>
                </a:solidFill>
                <a:latin typeface="Bree Serif"/>
                <a:ea typeface="Bree Serif"/>
                <a:cs typeface="Bree Serif"/>
                <a:sym typeface="Bree Serif"/>
              </a:rPr>
              <a:t>We Shall Overcome - Jazz tribute</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1900" u="sng">
                <a:solidFill>
                  <a:srgbClr val="1155CC"/>
                </a:solidFill>
                <a:latin typeface="Bree Serif"/>
                <a:ea typeface="Bree Serif"/>
                <a:cs typeface="Bree Serif"/>
                <a:sym typeface="Bree Serif"/>
                <a:hlinkClick r:id="rId13">
                  <a:extLst>
                    <a:ext uri="{A12FA001-AC4F-418D-AE19-62706E023703}">
                      <ahyp:hlinkClr val="tx"/>
                    </a:ext>
                  </a:extLst>
                </a:hlinkClick>
              </a:rPr>
              <a:t>https://youtu.be/x2VO2lYd7Jw</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rPr lang="en" sz="1900">
                <a:solidFill>
                  <a:srgbClr val="202124"/>
                </a:solidFill>
                <a:latin typeface="Bree Serif"/>
                <a:ea typeface="Bree Serif"/>
                <a:cs typeface="Bree Serif"/>
                <a:sym typeface="Bree Serif"/>
              </a:rPr>
              <a:t>Mary don’t you weep </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rPr lang="en" sz="1900" u="sng">
                <a:solidFill>
                  <a:srgbClr val="1155CC"/>
                </a:solidFill>
                <a:latin typeface="Bree Serif"/>
                <a:ea typeface="Bree Serif"/>
                <a:cs typeface="Bree Serif"/>
                <a:sym typeface="Bree Serif"/>
                <a:hlinkClick r:id="rId14">
                  <a:extLst>
                    <a:ext uri="{A12FA001-AC4F-418D-AE19-62706E023703}">
                      <ahyp:hlinkClr val="tx"/>
                    </a:ext>
                  </a:extLst>
                </a:hlinkClick>
              </a:rPr>
              <a:t>https://youtu.be/HKgjnY8KT3M</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900">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1900">
                <a:solidFill>
                  <a:schemeClr val="dk1"/>
                </a:solidFill>
                <a:latin typeface="Bree Serif"/>
                <a:ea typeface="Bree Serif"/>
                <a:cs typeface="Bree Serif"/>
                <a:sym typeface="Bree Serif"/>
              </a:rPr>
              <a:t>Billie Holiday: </a:t>
            </a:r>
            <a:r>
              <a:rPr lang="en" sz="1900" u="sng">
                <a:solidFill>
                  <a:srgbClr val="0000FF"/>
                </a:solidFill>
                <a:latin typeface="Bree Serif"/>
                <a:ea typeface="Bree Serif"/>
                <a:cs typeface="Bree Serif"/>
                <a:sym typeface="Bree Serif"/>
                <a:hlinkClick r:id="rId15">
                  <a:extLst>
                    <a:ext uri="{A12FA001-AC4F-418D-AE19-62706E023703}">
                      <ahyp:hlinkClr val="tx"/>
                    </a:ext>
                  </a:extLst>
                </a:hlinkClick>
              </a:rPr>
              <a:t>Strange Fruit</a:t>
            </a:r>
            <a:endParaRPr sz="1900" u="sng">
              <a:solidFill>
                <a:srgbClr val="0000FF"/>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rPr lang="en" sz="1900" u="sng">
                <a:solidFill>
                  <a:srgbClr val="0000FF"/>
                </a:solidFill>
                <a:latin typeface="Bree Serif"/>
                <a:ea typeface="Bree Serif"/>
                <a:cs typeface="Bree Serif"/>
                <a:sym typeface="Bree Serif"/>
                <a:hlinkClick r:id="rId16">
                  <a:extLst>
                    <a:ext uri="{A12FA001-AC4F-418D-AE19-62706E023703}">
                      <ahyp:hlinkClr val="tx"/>
                    </a:ext>
                  </a:extLst>
                </a:hlinkClick>
              </a:rPr>
              <a:t>Rosie </a:t>
            </a:r>
            <a:r>
              <a:rPr lang="en" sz="1900">
                <a:solidFill>
                  <a:srgbClr val="202124"/>
                </a:solidFill>
                <a:latin typeface="Bree Serif"/>
                <a:ea typeface="Bree Serif"/>
                <a:cs typeface="Bree Serif"/>
                <a:sym typeface="Bree Serif"/>
              </a:rPr>
              <a:t>- Be my woman (Prison work songs 1940’S)</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900">
              <a:solidFill>
                <a:srgbClr val="202124"/>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900">
              <a:latin typeface="Bree Serif"/>
              <a:ea typeface="Bree Serif"/>
              <a:cs typeface="Bree Serif"/>
              <a:sym typeface="Bree Serif"/>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 name="Shape 72"/>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7"/>
          <p:cNvSpPr txBox="1"/>
          <p:nvPr/>
        </p:nvSpPr>
        <p:spPr>
          <a:xfrm>
            <a:off x="2280300" y="3090850"/>
            <a:ext cx="7326600" cy="1739400"/>
          </a:xfrm>
          <a:prstGeom prst="rect">
            <a:avLst/>
          </a:prstGeom>
          <a:solidFill>
            <a:srgbClr val="FFD966"/>
          </a:solidFill>
          <a:ln cap="flat" cmpd="sng" w="7620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8200">
                <a:solidFill>
                  <a:srgbClr val="38761D"/>
                </a:solidFill>
                <a:latin typeface="Bree Serif"/>
                <a:ea typeface="Bree Serif"/>
                <a:cs typeface="Bree Serif"/>
                <a:sym typeface="Bree Serif"/>
              </a:rPr>
              <a:t>Self-evaluation</a:t>
            </a:r>
            <a:endParaRPr sz="8200">
              <a:solidFill>
                <a:srgbClr val="38761D"/>
              </a:solidFill>
              <a:latin typeface="Bree Serif"/>
              <a:ea typeface="Bree Serif"/>
              <a:cs typeface="Bree Serif"/>
              <a:sym typeface="Bree Serif"/>
            </a:endParaRPr>
          </a:p>
          <a:p>
            <a:pPr indent="0" lvl="0" marL="0" rtl="0" algn="ctr">
              <a:spcBef>
                <a:spcPts val="0"/>
              </a:spcBef>
              <a:spcAft>
                <a:spcPts val="0"/>
              </a:spcAft>
              <a:buNone/>
            </a:pPr>
            <a:r>
              <a:rPr lang="en" sz="1900">
                <a:latin typeface="Bree Serif"/>
                <a:ea typeface="Bree Serif"/>
                <a:cs typeface="Bree Serif"/>
                <a:sym typeface="Bree Serif"/>
              </a:rPr>
              <a:t>(2 min)</a:t>
            </a:r>
            <a:endParaRPr sz="1900">
              <a:latin typeface="Bree Serif"/>
              <a:ea typeface="Bree Serif"/>
              <a:cs typeface="Bree Serif"/>
              <a:sym typeface="Bree Serif"/>
            </a:endParaRPr>
          </a:p>
        </p:txBody>
      </p:sp>
      <p:grpSp>
        <p:nvGrpSpPr>
          <p:cNvPr id="78" name="Google Shape;78;p17"/>
          <p:cNvGrpSpPr/>
          <p:nvPr/>
        </p:nvGrpSpPr>
        <p:grpSpPr>
          <a:xfrm>
            <a:off x="8835848" y="1341875"/>
            <a:ext cx="3147439" cy="2869099"/>
            <a:chOff x="9321542" y="976919"/>
            <a:chExt cx="4339500" cy="4030200"/>
          </a:xfrm>
        </p:grpSpPr>
        <p:sp>
          <p:nvSpPr>
            <p:cNvPr id="79" name="Google Shape;79;p17"/>
            <p:cNvSpPr/>
            <p:nvPr/>
          </p:nvSpPr>
          <p:spPr>
            <a:xfrm rot="1243296">
              <a:off x="9735352" y="1501774"/>
              <a:ext cx="3511881" cy="2980489"/>
            </a:xfrm>
            <a:prstGeom prst="ellipse">
              <a:avLst/>
            </a:prstGeom>
            <a:noFill/>
            <a:ln cap="flat" cmpd="sng" w="19050">
              <a:solidFill>
                <a:srgbClr val="9BD4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p17"/>
            <p:cNvPicPr preferRelativeResize="0"/>
            <p:nvPr/>
          </p:nvPicPr>
          <p:blipFill>
            <a:blip r:embed="rId4">
              <a:alphaModFix/>
            </a:blip>
            <a:stretch>
              <a:fillRect/>
            </a:stretch>
          </p:blipFill>
          <p:spPr>
            <a:xfrm rot="1054157">
              <a:off x="10632281" y="2568796"/>
              <a:ext cx="1466032" cy="1099508"/>
            </a:xfrm>
            <a:prstGeom prst="rect">
              <a:avLst/>
            </a:prstGeom>
            <a:noFill/>
            <a:ln>
              <a:noFill/>
            </a:ln>
          </p:spPr>
        </p:pic>
        <p:sp>
          <p:nvSpPr>
            <p:cNvPr id="81" name="Google Shape;81;p17"/>
            <p:cNvSpPr txBox="1"/>
            <p:nvPr/>
          </p:nvSpPr>
          <p:spPr>
            <a:xfrm rot="1126538">
              <a:off x="10658149" y="2082925"/>
              <a:ext cx="2313405" cy="517801"/>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Bree Serif"/>
                  <a:ea typeface="Bree Serif"/>
                  <a:cs typeface="Bree Serif"/>
                  <a:sym typeface="Bree Serif"/>
                </a:rPr>
                <a:t>Optional: take notes!</a:t>
              </a:r>
              <a:endParaRPr b="1" sz="1200">
                <a:solidFill>
                  <a:schemeClr val="lt1"/>
                </a:solidFill>
                <a:latin typeface="Bree Serif"/>
                <a:ea typeface="Bree Serif"/>
                <a:cs typeface="Bree Serif"/>
                <a:sym typeface="Bree Serif"/>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8"/>
          <p:cNvSpPr txBox="1"/>
          <p:nvPr>
            <p:ph idx="1" type="subTitle"/>
          </p:nvPr>
        </p:nvSpPr>
        <p:spPr>
          <a:xfrm>
            <a:off x="235175" y="2134675"/>
            <a:ext cx="11314500" cy="5442600"/>
          </a:xfrm>
          <a:prstGeom prst="rect">
            <a:avLst/>
          </a:prstGeom>
          <a:solidFill>
            <a:srgbClr val="FFF2CC"/>
          </a:solidFill>
          <a:ln cap="flat" cmpd="sng" w="76200">
            <a:solidFill>
              <a:srgbClr val="980000"/>
            </a:solidFill>
            <a:prstDash val="solid"/>
            <a:round/>
            <a:headEnd len="sm" w="sm" type="none"/>
            <a:tailEnd len="sm" w="sm" type="none"/>
          </a:ln>
        </p:spPr>
        <p:txBody>
          <a:bodyPr anchorCtr="0" anchor="t" bIns="113100" lIns="113100" spcFirstLastPara="1" rIns="113100" wrap="square" tIns="113100">
            <a:normAutofit fontScale="25000" lnSpcReduction="20000"/>
          </a:bodyPr>
          <a:lstStyle/>
          <a:p>
            <a:pPr indent="-171450" lvl="0" marL="457200" rtl="0" algn="l">
              <a:spcBef>
                <a:spcPts val="0"/>
              </a:spcBef>
              <a:spcAft>
                <a:spcPts val="0"/>
              </a:spcAft>
              <a:buClr>
                <a:srgbClr val="274E13"/>
              </a:buClr>
              <a:buSzPct val="100000"/>
              <a:buFont typeface="Bree Serif"/>
              <a:buAutoNum type="arabicPeriod"/>
            </a:pPr>
            <a:r>
              <a:rPr lang="en" sz="10800">
                <a:solidFill>
                  <a:srgbClr val="274E13"/>
                </a:solidFill>
                <a:latin typeface="Bree Serif"/>
                <a:ea typeface="Bree Serif"/>
                <a:cs typeface="Bree Serif"/>
                <a:sym typeface="Bree Serif"/>
              </a:rPr>
              <a:t>What event took place on June 19, 1865 in Galveston TX, which is the reason Juneteenth is observed?</a:t>
            </a:r>
            <a:endParaRPr sz="10800">
              <a:solidFill>
                <a:srgbClr val="274E13"/>
              </a:solidFill>
              <a:latin typeface="Bree Serif"/>
              <a:ea typeface="Bree Serif"/>
              <a:cs typeface="Bree Serif"/>
              <a:sym typeface="Bree Serif"/>
            </a:endParaRPr>
          </a:p>
          <a:p>
            <a:pPr indent="0" lvl="0" marL="457200" rtl="0" algn="l">
              <a:spcBef>
                <a:spcPts val="0"/>
              </a:spcBef>
              <a:spcAft>
                <a:spcPts val="0"/>
              </a:spcAft>
              <a:buNone/>
            </a:pPr>
            <a:r>
              <a:t/>
            </a:r>
            <a:endParaRPr sz="10800">
              <a:solidFill>
                <a:srgbClr val="274E13"/>
              </a:solidFill>
              <a:latin typeface="Bree Serif"/>
              <a:ea typeface="Bree Serif"/>
              <a:cs typeface="Bree Serif"/>
              <a:sym typeface="Bree Serif"/>
            </a:endParaRPr>
          </a:p>
          <a:p>
            <a:pPr indent="-171450" lvl="0" marL="457200" rtl="0" algn="l">
              <a:spcBef>
                <a:spcPts val="0"/>
              </a:spcBef>
              <a:spcAft>
                <a:spcPts val="0"/>
              </a:spcAft>
              <a:buClr>
                <a:srgbClr val="274E13"/>
              </a:buClr>
              <a:buSzPct val="100000"/>
              <a:buFont typeface="Bree Serif"/>
              <a:buAutoNum type="arabicPeriod"/>
            </a:pPr>
            <a:r>
              <a:rPr lang="en" sz="10800">
                <a:solidFill>
                  <a:srgbClr val="274E13"/>
                </a:solidFill>
                <a:latin typeface="Bree Serif"/>
                <a:ea typeface="Bree Serif"/>
                <a:cs typeface="Bree Serif"/>
                <a:sym typeface="Bree Serif"/>
              </a:rPr>
              <a:t> Juneteenth became a federal holiday on June 17 of what year ?</a:t>
            </a:r>
            <a:endParaRPr sz="10800">
              <a:solidFill>
                <a:srgbClr val="274E13"/>
              </a:solidFill>
              <a:latin typeface="Bree Serif"/>
              <a:ea typeface="Bree Serif"/>
              <a:cs typeface="Bree Serif"/>
              <a:sym typeface="Bree Serif"/>
            </a:endParaRPr>
          </a:p>
          <a:p>
            <a:pPr indent="0" lvl="0" marL="457200" rtl="0" algn="l">
              <a:spcBef>
                <a:spcPts val="0"/>
              </a:spcBef>
              <a:spcAft>
                <a:spcPts val="0"/>
              </a:spcAft>
              <a:buNone/>
            </a:pPr>
            <a:r>
              <a:t/>
            </a:r>
            <a:endParaRPr sz="10800">
              <a:solidFill>
                <a:srgbClr val="274E13"/>
              </a:solidFill>
              <a:latin typeface="Bree Serif"/>
              <a:ea typeface="Bree Serif"/>
              <a:cs typeface="Bree Serif"/>
              <a:sym typeface="Bree Serif"/>
            </a:endParaRPr>
          </a:p>
          <a:p>
            <a:pPr indent="-171450" lvl="0" marL="457200" rtl="0" algn="l">
              <a:spcBef>
                <a:spcPts val="0"/>
              </a:spcBef>
              <a:spcAft>
                <a:spcPts val="0"/>
              </a:spcAft>
              <a:buClr>
                <a:srgbClr val="274E13"/>
              </a:buClr>
              <a:buSzPct val="100000"/>
              <a:buFont typeface="Bree Serif"/>
              <a:buAutoNum type="arabicPeriod"/>
            </a:pPr>
            <a:r>
              <a:rPr lang="en" sz="10800">
                <a:solidFill>
                  <a:srgbClr val="274E13"/>
                </a:solidFill>
                <a:latin typeface="Bree Serif"/>
                <a:ea typeface="Bree Serif"/>
                <a:cs typeface="Bree Serif"/>
                <a:sym typeface="Bree Serif"/>
              </a:rPr>
              <a:t> Do you know the month and year of the Emancipation Proclamation? Who signed this executive order?</a:t>
            </a:r>
            <a:endParaRPr sz="10800">
              <a:solidFill>
                <a:srgbClr val="274E13"/>
              </a:solidFill>
              <a:latin typeface="Bree Serif"/>
              <a:ea typeface="Bree Serif"/>
              <a:cs typeface="Bree Serif"/>
              <a:sym typeface="Bree Serif"/>
            </a:endParaRPr>
          </a:p>
          <a:p>
            <a:pPr indent="0" lvl="0" marL="457200" rtl="0" algn="l">
              <a:spcBef>
                <a:spcPts val="0"/>
              </a:spcBef>
              <a:spcAft>
                <a:spcPts val="0"/>
              </a:spcAft>
              <a:buNone/>
            </a:pPr>
            <a:r>
              <a:t/>
            </a:r>
            <a:endParaRPr sz="10800">
              <a:solidFill>
                <a:srgbClr val="274E13"/>
              </a:solidFill>
              <a:latin typeface="Bree Serif"/>
              <a:ea typeface="Bree Serif"/>
              <a:cs typeface="Bree Serif"/>
              <a:sym typeface="Bree Serif"/>
            </a:endParaRPr>
          </a:p>
          <a:p>
            <a:pPr indent="-171450" lvl="0" marL="457200" rtl="0" algn="l">
              <a:spcBef>
                <a:spcPts val="0"/>
              </a:spcBef>
              <a:spcAft>
                <a:spcPts val="0"/>
              </a:spcAft>
              <a:buClr>
                <a:srgbClr val="274E13"/>
              </a:buClr>
              <a:buSzPct val="100000"/>
              <a:buFont typeface="Bree Serif"/>
              <a:buAutoNum type="arabicPeriod"/>
            </a:pPr>
            <a:r>
              <a:rPr lang="en" sz="10800">
                <a:solidFill>
                  <a:srgbClr val="274E13"/>
                </a:solidFill>
                <a:latin typeface="Bree Serif"/>
                <a:ea typeface="Bree Serif"/>
                <a:cs typeface="Bree Serif"/>
                <a:sym typeface="Bree Serif"/>
              </a:rPr>
              <a:t> S</a:t>
            </a:r>
            <a:r>
              <a:rPr lang="en" sz="10800">
                <a:solidFill>
                  <a:srgbClr val="274E13"/>
                </a:solidFill>
                <a:latin typeface="Bree Serif"/>
                <a:ea typeface="Bree Serif"/>
                <a:cs typeface="Bree Serif"/>
                <a:sym typeface="Bree Serif"/>
              </a:rPr>
              <a:t>ince the Emancipation Proclamation had already been issued, w</a:t>
            </a:r>
            <a:r>
              <a:rPr lang="en" sz="10800">
                <a:solidFill>
                  <a:srgbClr val="274E13"/>
                </a:solidFill>
                <a:latin typeface="Bree Serif"/>
                <a:ea typeface="Bree Serif"/>
                <a:cs typeface="Bree Serif"/>
                <a:sym typeface="Bree Serif"/>
              </a:rPr>
              <a:t>hat </a:t>
            </a:r>
            <a:r>
              <a:rPr lang="en" sz="10800">
                <a:solidFill>
                  <a:srgbClr val="274E13"/>
                </a:solidFill>
                <a:latin typeface="Bree Serif"/>
                <a:ea typeface="Bree Serif"/>
                <a:cs typeface="Bree Serif"/>
                <a:sym typeface="Bree Serif"/>
              </a:rPr>
              <a:t>specifically</a:t>
            </a:r>
            <a:r>
              <a:rPr lang="en" sz="10800">
                <a:solidFill>
                  <a:srgbClr val="274E13"/>
                </a:solidFill>
                <a:latin typeface="Bree Serif"/>
                <a:ea typeface="Bree Serif"/>
                <a:cs typeface="Bree Serif"/>
                <a:sym typeface="Bree Serif"/>
              </a:rPr>
              <a:t> did the 13th Amendment abolish on January 31, 1965? What is the exception written into the 13th amendment?</a:t>
            </a:r>
            <a:endParaRPr sz="10800">
              <a:solidFill>
                <a:srgbClr val="274E13"/>
              </a:solidFill>
              <a:latin typeface="Bree Serif"/>
              <a:ea typeface="Bree Serif"/>
              <a:cs typeface="Bree Serif"/>
              <a:sym typeface="Bree Serif"/>
            </a:endParaRPr>
          </a:p>
          <a:p>
            <a:pPr indent="0" lvl="0" marL="457200" rtl="0" algn="l">
              <a:spcBef>
                <a:spcPts val="0"/>
              </a:spcBef>
              <a:spcAft>
                <a:spcPts val="0"/>
              </a:spcAft>
              <a:buNone/>
            </a:pPr>
            <a:r>
              <a:t/>
            </a:r>
            <a:endParaRPr sz="10800">
              <a:solidFill>
                <a:srgbClr val="274E13"/>
              </a:solidFill>
              <a:latin typeface="Bree Serif"/>
              <a:ea typeface="Bree Serif"/>
              <a:cs typeface="Bree Serif"/>
              <a:sym typeface="Bree Serif"/>
            </a:endParaRPr>
          </a:p>
          <a:p>
            <a:pPr indent="-171450" lvl="0" marL="457200" rtl="0" algn="l">
              <a:spcBef>
                <a:spcPts val="0"/>
              </a:spcBef>
              <a:spcAft>
                <a:spcPts val="0"/>
              </a:spcAft>
              <a:buClr>
                <a:srgbClr val="274E13"/>
              </a:buClr>
              <a:buSzPct val="100000"/>
              <a:buFont typeface="Bree Serif"/>
              <a:buAutoNum type="arabicPeriod"/>
            </a:pPr>
            <a:r>
              <a:rPr lang="en" sz="10800">
                <a:solidFill>
                  <a:srgbClr val="274E13"/>
                </a:solidFill>
                <a:latin typeface="Bree Serif"/>
                <a:ea typeface="Bree Serif"/>
                <a:cs typeface="Bree Serif"/>
                <a:sym typeface="Bree Serif"/>
              </a:rPr>
              <a:t> Why have certain African American foods been stigmatized?</a:t>
            </a:r>
            <a:endParaRPr sz="10800">
              <a:solidFill>
                <a:srgbClr val="274E13"/>
              </a:solidFill>
              <a:latin typeface="Bree Serif"/>
              <a:ea typeface="Bree Serif"/>
              <a:cs typeface="Bree Serif"/>
              <a:sym typeface="Bree Serif"/>
            </a:endParaRPr>
          </a:p>
          <a:p>
            <a:pPr indent="0" lvl="0" marL="457200" rtl="0" algn="l">
              <a:spcBef>
                <a:spcPts val="0"/>
              </a:spcBef>
              <a:spcAft>
                <a:spcPts val="0"/>
              </a:spcAft>
              <a:buNone/>
            </a:pPr>
            <a:r>
              <a:t/>
            </a:r>
            <a:endParaRPr sz="10800">
              <a:solidFill>
                <a:srgbClr val="274E13"/>
              </a:solidFill>
              <a:latin typeface="Bree Serif"/>
              <a:ea typeface="Bree Serif"/>
              <a:cs typeface="Bree Serif"/>
              <a:sym typeface="Bree Serif"/>
            </a:endParaRPr>
          </a:p>
          <a:p>
            <a:pPr indent="-171450" lvl="0" marL="457200" rtl="0" algn="l">
              <a:spcBef>
                <a:spcPts val="0"/>
              </a:spcBef>
              <a:spcAft>
                <a:spcPts val="0"/>
              </a:spcAft>
              <a:buClr>
                <a:srgbClr val="274E13"/>
              </a:buClr>
              <a:buSzPct val="100000"/>
              <a:buFont typeface="Bree Serif"/>
              <a:buAutoNum type="arabicPeriod"/>
            </a:pPr>
            <a:r>
              <a:rPr lang="en" sz="10800">
                <a:solidFill>
                  <a:srgbClr val="274E13"/>
                </a:solidFill>
                <a:latin typeface="Bree Serif"/>
                <a:ea typeface="Bree Serif"/>
                <a:cs typeface="Bree Serif"/>
                <a:sym typeface="Bree Serif"/>
              </a:rPr>
              <a:t> Name at least one theme reflected in spiritual songs sung by enslaved people and their descendents?</a:t>
            </a:r>
            <a:endParaRPr sz="10800">
              <a:solidFill>
                <a:srgbClr val="274E13"/>
              </a:solidFill>
              <a:latin typeface="Bree Serif"/>
              <a:ea typeface="Bree Serif"/>
              <a:cs typeface="Bree Serif"/>
              <a:sym typeface="Bree Serif"/>
            </a:endParaRPr>
          </a:p>
          <a:p>
            <a:pPr indent="0" lvl="0" marL="0" rtl="0" algn="l">
              <a:spcBef>
                <a:spcPts val="0"/>
              </a:spcBef>
              <a:spcAft>
                <a:spcPts val="0"/>
              </a:spcAft>
              <a:buNone/>
            </a:pPr>
            <a:r>
              <a:t/>
            </a:r>
            <a:endParaRPr sz="108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a:latin typeface="Bree Serif"/>
              <a:ea typeface="Bree Serif"/>
              <a:cs typeface="Bree Serif"/>
              <a:sym typeface="Bree Serif"/>
            </a:endParaRPr>
          </a:p>
          <a:p>
            <a:pPr indent="0" lvl="0" marL="0" rtl="0" algn="l">
              <a:spcBef>
                <a:spcPts val="0"/>
              </a:spcBef>
              <a:spcAft>
                <a:spcPts val="0"/>
              </a:spcAft>
              <a:buNone/>
            </a:pPr>
            <a:r>
              <a:t/>
            </a:r>
            <a:endParaRPr/>
          </a:p>
        </p:txBody>
      </p:sp>
      <p:sp>
        <p:nvSpPr>
          <p:cNvPr id="87" name="Google Shape;87;p18"/>
          <p:cNvSpPr txBox="1"/>
          <p:nvPr/>
        </p:nvSpPr>
        <p:spPr>
          <a:xfrm>
            <a:off x="1434575" y="121800"/>
            <a:ext cx="8915700" cy="1893300"/>
          </a:xfrm>
          <a:prstGeom prst="rect">
            <a:avLst/>
          </a:prstGeom>
          <a:solidFill>
            <a:srgbClr val="FFF2CC"/>
          </a:solidFill>
          <a:ln cap="flat" cmpd="sng" w="76200">
            <a:solidFill>
              <a:srgbClr val="274E13"/>
            </a:solidFill>
            <a:prstDash val="solid"/>
            <a:round/>
            <a:headEnd len="sm" w="sm" type="none"/>
            <a:tailEnd len="sm" w="sm" type="none"/>
          </a:ln>
        </p:spPr>
        <p:txBody>
          <a:bodyPr anchorCtr="0" anchor="t" bIns="91425" lIns="91425" spcFirstLastPara="1" rIns="91425" wrap="square" tIns="91425">
            <a:spAutoFit/>
          </a:bodyPr>
          <a:lstStyle/>
          <a:p>
            <a:pPr indent="0" lvl="0" marL="457200" rtl="0" algn="ctr">
              <a:spcBef>
                <a:spcPts val="0"/>
              </a:spcBef>
              <a:spcAft>
                <a:spcPts val="0"/>
              </a:spcAft>
              <a:buClr>
                <a:schemeClr val="dk1"/>
              </a:buClr>
              <a:buSzPts val="1100"/>
              <a:buFont typeface="Arial"/>
              <a:buNone/>
            </a:pPr>
            <a:r>
              <a:rPr b="1" lang="en" sz="3500">
                <a:solidFill>
                  <a:srgbClr val="980000"/>
                </a:solidFill>
                <a:latin typeface="Bree Serif"/>
                <a:ea typeface="Bree Serif"/>
                <a:cs typeface="Bree Serif"/>
                <a:sym typeface="Bree Serif"/>
              </a:rPr>
              <a:t>WHAT DO YOU ALREADY KNOW ABOUT  </a:t>
            </a:r>
            <a:r>
              <a:rPr b="1" lang="en" sz="5100">
                <a:solidFill>
                  <a:srgbClr val="980000"/>
                </a:solidFill>
                <a:latin typeface="Bree Serif"/>
                <a:ea typeface="Bree Serif"/>
                <a:cs typeface="Bree Serif"/>
                <a:sym typeface="Bree Serif"/>
              </a:rPr>
              <a:t>JUNETEENTH?</a:t>
            </a:r>
            <a:endParaRPr b="1" sz="5100">
              <a:solidFill>
                <a:srgbClr val="980000"/>
              </a:solidFill>
              <a:latin typeface="Bree Serif"/>
              <a:ea typeface="Bree Serif"/>
              <a:cs typeface="Bree Serif"/>
              <a:sym typeface="Bree Serif"/>
            </a:endParaRPr>
          </a:p>
          <a:p>
            <a:pPr indent="0" lvl="0" marL="0" rtl="0" algn="ctr">
              <a:spcBef>
                <a:spcPts val="0"/>
              </a:spcBef>
              <a:spcAft>
                <a:spcPts val="0"/>
              </a:spcAft>
              <a:buClr>
                <a:schemeClr val="dk1"/>
              </a:buClr>
              <a:buSzPts val="1100"/>
              <a:buFont typeface="Arial"/>
              <a:buNone/>
            </a:pPr>
            <a:r>
              <a:rPr lang="en" sz="2500">
                <a:solidFill>
                  <a:schemeClr val="dk1"/>
                </a:solidFill>
                <a:latin typeface="Bree Serif"/>
                <a:ea typeface="Bree Serif"/>
                <a:cs typeface="Bree Serif"/>
                <a:sym typeface="Bree Serif"/>
              </a:rPr>
              <a:t>     (2 min self-evaluation in silence)</a:t>
            </a:r>
            <a:endParaRPr sz="400">
              <a:solidFill>
                <a:schemeClr val="dk1"/>
              </a:solidFill>
            </a:endParaRPr>
          </a:p>
        </p:txBody>
      </p:sp>
      <p:pic>
        <p:nvPicPr>
          <p:cNvPr id="88" name="Google Shape;88;p18" title="Afrobeat_instrumental_2021_heart_a_(getmp3.pro).mp3">
            <a:hlinkClick r:id="rId4"/>
          </p:cNvPr>
          <p:cNvPicPr preferRelativeResize="0"/>
          <p:nvPr/>
        </p:nvPicPr>
        <p:blipFill>
          <a:blip r:embed="rId5">
            <a:alphaModFix/>
          </a:blip>
          <a:stretch>
            <a:fillRect/>
          </a:stretch>
        </p:blipFill>
        <p:spPr>
          <a:xfrm>
            <a:off x="10815100" y="701150"/>
            <a:ext cx="734600" cy="73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19"/>
          <p:cNvSpPr txBox="1"/>
          <p:nvPr/>
        </p:nvSpPr>
        <p:spPr>
          <a:xfrm>
            <a:off x="2198359" y="2798750"/>
            <a:ext cx="7490700" cy="1754700"/>
          </a:xfrm>
          <a:prstGeom prst="rect">
            <a:avLst/>
          </a:prstGeom>
          <a:solidFill>
            <a:srgbClr val="FFD966"/>
          </a:solidFill>
          <a:ln cap="flat" cmpd="sng" w="7620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8200">
                <a:latin typeface="Bree Serif"/>
                <a:ea typeface="Bree Serif"/>
                <a:cs typeface="Bree Serif"/>
                <a:sym typeface="Bree Serif"/>
              </a:rPr>
              <a:t>HISTORY</a:t>
            </a:r>
            <a:endParaRPr b="1" sz="8200">
              <a:latin typeface="Bree Serif"/>
              <a:ea typeface="Bree Serif"/>
              <a:cs typeface="Bree Serif"/>
              <a:sym typeface="Bree Serif"/>
            </a:endParaRPr>
          </a:p>
          <a:p>
            <a:pPr indent="0" lvl="0" marL="0" rtl="0" algn="ctr">
              <a:spcBef>
                <a:spcPts val="0"/>
              </a:spcBef>
              <a:spcAft>
                <a:spcPts val="0"/>
              </a:spcAft>
              <a:buNone/>
            </a:pPr>
            <a:r>
              <a:rPr b="1" lang="en" sz="2000">
                <a:latin typeface="Bree Serif"/>
                <a:ea typeface="Bree Serif"/>
                <a:cs typeface="Bree Serif"/>
                <a:sym typeface="Bree Serif"/>
              </a:rPr>
              <a:t>(10 min)</a:t>
            </a:r>
            <a:endParaRPr b="1" sz="2000">
              <a:latin typeface="Bree Serif"/>
              <a:ea typeface="Bree Serif"/>
              <a:cs typeface="Bree Serif"/>
              <a:sym typeface="Bree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20"/>
          <p:cNvSpPr txBox="1"/>
          <p:nvPr>
            <p:ph idx="1" type="body"/>
          </p:nvPr>
        </p:nvSpPr>
        <p:spPr>
          <a:xfrm>
            <a:off x="352650" y="1997625"/>
            <a:ext cx="11394300" cy="5462100"/>
          </a:xfrm>
          <a:prstGeom prst="rect">
            <a:avLst/>
          </a:prstGeom>
          <a:solidFill>
            <a:srgbClr val="FFF2CC"/>
          </a:solidFill>
          <a:ln cap="flat" cmpd="sng" w="76200">
            <a:solidFill>
              <a:srgbClr val="980000"/>
            </a:solidFill>
            <a:prstDash val="solid"/>
            <a:round/>
            <a:headEnd len="sm" w="sm" type="none"/>
            <a:tailEnd len="sm" w="sm" type="none"/>
          </a:ln>
        </p:spPr>
        <p:txBody>
          <a:bodyPr anchorCtr="0" anchor="t" bIns="113100" lIns="113100" spcFirstLastPara="1" rIns="113100" wrap="square" tIns="113100">
            <a:normAutofit fontScale="25000" lnSpcReduction="20000"/>
          </a:bodyPr>
          <a:lstStyle/>
          <a:p>
            <a:pPr indent="0" lvl="0" marL="0" rtl="0" algn="ctr">
              <a:spcBef>
                <a:spcPts val="0"/>
              </a:spcBef>
              <a:spcAft>
                <a:spcPts val="0"/>
              </a:spcAft>
              <a:buNone/>
            </a:pPr>
            <a:r>
              <a:t/>
            </a:r>
            <a:endParaRPr sz="3288" u="sng">
              <a:solidFill>
                <a:srgbClr val="980000"/>
              </a:solidFill>
              <a:latin typeface="Bree Serif"/>
              <a:ea typeface="Bree Serif"/>
              <a:cs typeface="Bree Serif"/>
              <a:sym typeface="Bree Serif"/>
            </a:endParaRPr>
          </a:p>
          <a:p>
            <a:pPr indent="-426630" lvl="0" marL="457200" rtl="0" algn="l">
              <a:lnSpc>
                <a:spcPct val="200000"/>
              </a:lnSpc>
              <a:spcBef>
                <a:spcPts val="1500"/>
              </a:spcBef>
              <a:spcAft>
                <a:spcPts val="0"/>
              </a:spcAft>
              <a:buClr>
                <a:schemeClr val="dk1"/>
              </a:buClr>
              <a:buSzPct val="100000"/>
              <a:buFont typeface="Bree Serif"/>
              <a:buChar char="●"/>
            </a:pPr>
            <a:r>
              <a:rPr lang="en" sz="12474">
                <a:solidFill>
                  <a:schemeClr val="dk1"/>
                </a:solidFill>
                <a:latin typeface="Bree Serif"/>
                <a:ea typeface="Bree Serif"/>
                <a:cs typeface="Bree Serif"/>
                <a:sym typeface="Bree Serif"/>
              </a:rPr>
              <a:t>1619 Jamestown - 20 captive Africans sold into slavery</a:t>
            </a:r>
            <a:endParaRPr sz="12474">
              <a:solidFill>
                <a:schemeClr val="dk1"/>
              </a:solidFill>
              <a:latin typeface="Bree Serif"/>
              <a:ea typeface="Bree Serif"/>
              <a:cs typeface="Bree Serif"/>
              <a:sym typeface="Bree Serif"/>
            </a:endParaRPr>
          </a:p>
          <a:p>
            <a:pPr indent="-426630" lvl="0" marL="457200" rtl="0" algn="l">
              <a:lnSpc>
                <a:spcPct val="200000"/>
              </a:lnSpc>
              <a:spcBef>
                <a:spcPts val="0"/>
              </a:spcBef>
              <a:spcAft>
                <a:spcPts val="0"/>
              </a:spcAft>
              <a:buClr>
                <a:schemeClr val="dk1"/>
              </a:buClr>
              <a:buSzPct val="100000"/>
              <a:buFont typeface="Bree Serif"/>
              <a:buChar char="●"/>
            </a:pPr>
            <a:r>
              <a:rPr lang="en" sz="12474">
                <a:solidFill>
                  <a:schemeClr val="dk1"/>
                </a:solidFill>
                <a:latin typeface="Bree Serif"/>
                <a:ea typeface="Bree Serif"/>
                <a:cs typeface="Bree Serif"/>
                <a:sym typeface="Bree Serif"/>
              </a:rPr>
              <a:t>1671 George Fox, Barbados, concern for enslaved</a:t>
            </a:r>
            <a:endParaRPr sz="12474">
              <a:solidFill>
                <a:schemeClr val="dk1"/>
              </a:solidFill>
              <a:latin typeface="Bree Serif"/>
              <a:ea typeface="Bree Serif"/>
              <a:cs typeface="Bree Serif"/>
              <a:sym typeface="Bree Serif"/>
            </a:endParaRPr>
          </a:p>
          <a:p>
            <a:pPr indent="-426630" lvl="0" marL="457200" rtl="0" algn="l">
              <a:lnSpc>
                <a:spcPct val="200000"/>
              </a:lnSpc>
              <a:spcBef>
                <a:spcPts val="0"/>
              </a:spcBef>
              <a:spcAft>
                <a:spcPts val="0"/>
              </a:spcAft>
              <a:buClr>
                <a:schemeClr val="dk1"/>
              </a:buClr>
              <a:buSzPct val="100000"/>
              <a:buFont typeface="Bree Serif"/>
              <a:buChar char="●"/>
            </a:pPr>
            <a:r>
              <a:rPr lang="en" sz="12474">
                <a:solidFill>
                  <a:schemeClr val="dk1"/>
                </a:solidFill>
                <a:latin typeface="Bree Serif"/>
                <a:ea typeface="Bree Serif"/>
                <a:cs typeface="Bree Serif"/>
                <a:sym typeface="Bree Serif"/>
              </a:rPr>
              <a:t>1776 PYM forbids members from holding slaves</a:t>
            </a:r>
            <a:endParaRPr sz="12474">
              <a:solidFill>
                <a:schemeClr val="dk1"/>
              </a:solidFill>
              <a:latin typeface="Bree Serif"/>
              <a:ea typeface="Bree Serif"/>
              <a:cs typeface="Bree Serif"/>
              <a:sym typeface="Bree Serif"/>
            </a:endParaRPr>
          </a:p>
          <a:p>
            <a:pPr indent="-426630" lvl="0" marL="457200" rtl="0" algn="l">
              <a:lnSpc>
                <a:spcPct val="200000"/>
              </a:lnSpc>
              <a:spcBef>
                <a:spcPts val="0"/>
              </a:spcBef>
              <a:spcAft>
                <a:spcPts val="0"/>
              </a:spcAft>
              <a:buClr>
                <a:schemeClr val="dk1"/>
              </a:buClr>
              <a:buSzPct val="100000"/>
              <a:buFont typeface="Bree Serif"/>
              <a:buChar char="●"/>
            </a:pPr>
            <a:r>
              <a:rPr lang="en" sz="12474">
                <a:solidFill>
                  <a:schemeClr val="dk1"/>
                </a:solidFill>
                <a:latin typeface="Bree Serif"/>
                <a:ea typeface="Bree Serif"/>
                <a:cs typeface="Bree Serif"/>
                <a:sym typeface="Bree Serif"/>
              </a:rPr>
              <a:t>1777 Vermont abolishes slavery</a:t>
            </a:r>
            <a:endParaRPr sz="12474">
              <a:solidFill>
                <a:schemeClr val="dk1"/>
              </a:solidFill>
              <a:latin typeface="Bree Serif"/>
              <a:ea typeface="Bree Serif"/>
              <a:cs typeface="Bree Serif"/>
              <a:sym typeface="Bree Serif"/>
            </a:endParaRPr>
          </a:p>
          <a:p>
            <a:pPr indent="-426630" lvl="0" marL="457200" rtl="0" algn="l">
              <a:lnSpc>
                <a:spcPct val="200000"/>
              </a:lnSpc>
              <a:spcBef>
                <a:spcPts val="0"/>
              </a:spcBef>
              <a:spcAft>
                <a:spcPts val="0"/>
              </a:spcAft>
              <a:buClr>
                <a:schemeClr val="dk1"/>
              </a:buClr>
              <a:buSzPct val="100000"/>
              <a:buFont typeface="Bree Serif"/>
              <a:buChar char="●"/>
            </a:pPr>
            <a:r>
              <a:rPr lang="en" sz="12474">
                <a:solidFill>
                  <a:schemeClr val="dk1"/>
                </a:solidFill>
                <a:latin typeface="Bree Serif"/>
                <a:ea typeface="Bree Serif"/>
                <a:cs typeface="Bree Serif"/>
                <a:sym typeface="Bree Serif"/>
              </a:rPr>
              <a:t>1788 US Constitution ratified with ⅗ Compromise</a:t>
            </a:r>
            <a:endParaRPr sz="12474">
              <a:solidFill>
                <a:schemeClr val="dk1"/>
              </a:solidFill>
              <a:latin typeface="Bree Serif"/>
              <a:ea typeface="Bree Serif"/>
              <a:cs typeface="Bree Serif"/>
              <a:sym typeface="Bree Serif"/>
            </a:endParaRPr>
          </a:p>
          <a:p>
            <a:pPr indent="-426630" lvl="0" marL="457200" rtl="0" algn="l">
              <a:lnSpc>
                <a:spcPct val="200000"/>
              </a:lnSpc>
              <a:spcBef>
                <a:spcPts val="0"/>
              </a:spcBef>
              <a:spcAft>
                <a:spcPts val="0"/>
              </a:spcAft>
              <a:buClr>
                <a:schemeClr val="dk1"/>
              </a:buClr>
              <a:buSzPct val="100000"/>
              <a:buFont typeface="Bree Serif"/>
              <a:buChar char="●"/>
            </a:pPr>
            <a:r>
              <a:rPr lang="en" sz="12474">
                <a:solidFill>
                  <a:schemeClr val="dk1"/>
                </a:solidFill>
                <a:latin typeface="Bree Serif"/>
                <a:ea typeface="Bree Serif"/>
                <a:cs typeface="Bree Serif"/>
                <a:sym typeface="Bree Serif"/>
              </a:rPr>
              <a:t>1788-1861  </a:t>
            </a:r>
            <a:r>
              <a:rPr lang="en" sz="12474">
                <a:solidFill>
                  <a:schemeClr val="dk1"/>
                </a:solidFill>
                <a:latin typeface="Bree Serif"/>
                <a:ea typeface="Bree Serif"/>
                <a:cs typeface="Bree Serif"/>
                <a:sym typeface="Bree Serif"/>
              </a:rPr>
              <a:t>Balancing free/slave states</a:t>
            </a:r>
            <a:endParaRPr sz="12474">
              <a:solidFill>
                <a:schemeClr val="dk1"/>
              </a:solidFill>
              <a:latin typeface="Bree Serif"/>
              <a:ea typeface="Bree Serif"/>
              <a:cs typeface="Bree Serif"/>
              <a:sym typeface="Bree Serif"/>
            </a:endParaRPr>
          </a:p>
          <a:p>
            <a:pPr indent="0" lvl="0" marL="457200" rtl="0" algn="l">
              <a:spcBef>
                <a:spcPts val="1500"/>
              </a:spcBef>
              <a:spcAft>
                <a:spcPts val="0"/>
              </a:spcAft>
              <a:buNone/>
            </a:pPr>
            <a:r>
              <a:t/>
            </a:r>
            <a:endParaRPr sz="6914">
              <a:solidFill>
                <a:schemeClr val="dk1"/>
              </a:solidFill>
              <a:latin typeface="Bree Serif"/>
              <a:ea typeface="Bree Serif"/>
              <a:cs typeface="Bree Serif"/>
              <a:sym typeface="Bree Serif"/>
            </a:endParaRPr>
          </a:p>
          <a:p>
            <a:pPr indent="0" lvl="0" marL="457200" rtl="0" algn="l">
              <a:spcBef>
                <a:spcPts val="1500"/>
              </a:spcBef>
              <a:spcAft>
                <a:spcPts val="1500"/>
              </a:spcAft>
              <a:buNone/>
            </a:pPr>
            <a:r>
              <a:t/>
            </a:r>
            <a:endParaRPr sz="6300">
              <a:solidFill>
                <a:schemeClr val="dk1"/>
              </a:solidFill>
              <a:latin typeface="Bree Serif"/>
              <a:ea typeface="Bree Serif"/>
              <a:cs typeface="Bree Serif"/>
              <a:sym typeface="Bree Serif"/>
            </a:endParaRPr>
          </a:p>
        </p:txBody>
      </p:sp>
      <p:sp>
        <p:nvSpPr>
          <p:cNvPr id="99" name="Google Shape;99;p20"/>
          <p:cNvSpPr txBox="1"/>
          <p:nvPr/>
        </p:nvSpPr>
        <p:spPr>
          <a:xfrm>
            <a:off x="1683950" y="235625"/>
            <a:ext cx="8614200" cy="1281300"/>
          </a:xfrm>
          <a:prstGeom prst="rect">
            <a:avLst/>
          </a:prstGeom>
          <a:solidFill>
            <a:srgbClr val="FFF2CC"/>
          </a:solidFill>
          <a:ln cap="flat" cmpd="sng" w="76200">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3562">
                <a:solidFill>
                  <a:srgbClr val="980000"/>
                </a:solidFill>
                <a:latin typeface="Bree Serif"/>
                <a:ea typeface="Bree Serif"/>
                <a:cs typeface="Bree Serif"/>
                <a:sym typeface="Bree Serif"/>
              </a:rPr>
              <a:t>Emancipation Proclamation  </a:t>
            </a:r>
            <a:endParaRPr sz="3562">
              <a:solidFill>
                <a:srgbClr val="980000"/>
              </a:solidFill>
              <a:latin typeface="Bree Serif"/>
              <a:ea typeface="Bree Serif"/>
              <a:cs typeface="Bree Serif"/>
              <a:sym typeface="Bree Serif"/>
            </a:endParaRPr>
          </a:p>
          <a:p>
            <a:pPr indent="0" lvl="0" marL="0" rtl="0" algn="ctr">
              <a:lnSpc>
                <a:spcPct val="100000"/>
              </a:lnSpc>
              <a:spcBef>
                <a:spcPts val="0"/>
              </a:spcBef>
              <a:spcAft>
                <a:spcPts val="0"/>
              </a:spcAft>
              <a:buClr>
                <a:schemeClr val="dk1"/>
              </a:buClr>
              <a:buSzPts val="1100"/>
              <a:buFont typeface="Arial"/>
              <a:buNone/>
            </a:pPr>
            <a:r>
              <a:rPr lang="en" sz="3562">
                <a:solidFill>
                  <a:srgbClr val="980000"/>
                </a:solidFill>
                <a:latin typeface="Bree Serif"/>
                <a:ea typeface="Bree Serif"/>
                <a:cs typeface="Bree Serif"/>
                <a:sym typeface="Bree Serif"/>
              </a:rPr>
              <a:t>Background</a:t>
            </a:r>
            <a:endParaRPr sz="3562">
              <a:solidFill>
                <a:schemeClr val="dk1"/>
              </a:solidFill>
              <a:latin typeface="Bree Serif"/>
              <a:ea typeface="Bree Serif"/>
              <a:cs typeface="Bree Serif"/>
              <a:sym typeface="Bree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1"/>
          <p:cNvSpPr txBox="1"/>
          <p:nvPr>
            <p:ph idx="1" type="body"/>
          </p:nvPr>
        </p:nvSpPr>
        <p:spPr>
          <a:xfrm>
            <a:off x="233225" y="2147125"/>
            <a:ext cx="5825700" cy="4154400"/>
          </a:xfrm>
          <a:prstGeom prst="rect">
            <a:avLst/>
          </a:prstGeom>
          <a:solidFill>
            <a:srgbClr val="FFF2CC"/>
          </a:solidFill>
        </p:spPr>
        <p:txBody>
          <a:bodyPr anchorCtr="0" anchor="t" bIns="113100" lIns="113100" spcFirstLastPara="1" rIns="113100" wrap="square" tIns="113100">
            <a:normAutofit/>
          </a:bodyPr>
          <a:lstStyle/>
          <a:p>
            <a:pPr indent="0" lvl="0" marL="0" rtl="0" algn="l">
              <a:spcBef>
                <a:spcPts val="0"/>
              </a:spcBef>
              <a:spcAft>
                <a:spcPts val="1500"/>
              </a:spcAft>
              <a:buNone/>
            </a:pPr>
            <a:r>
              <a:t/>
            </a:r>
            <a:endParaRPr/>
          </a:p>
        </p:txBody>
      </p:sp>
      <p:sp>
        <p:nvSpPr>
          <p:cNvPr id="105" name="Google Shape;105;p21"/>
          <p:cNvSpPr txBox="1"/>
          <p:nvPr>
            <p:ph type="title"/>
          </p:nvPr>
        </p:nvSpPr>
        <p:spPr>
          <a:xfrm>
            <a:off x="2112100" y="430125"/>
            <a:ext cx="6972300" cy="865500"/>
          </a:xfrm>
          <a:prstGeom prst="rect">
            <a:avLst/>
          </a:prstGeom>
          <a:solidFill>
            <a:srgbClr val="FFF2CC"/>
          </a:solidFill>
          <a:ln cap="flat" cmpd="sng" w="76200">
            <a:solidFill>
              <a:srgbClr val="980000"/>
            </a:solidFill>
            <a:prstDash val="solid"/>
            <a:round/>
            <a:headEnd len="sm" w="sm" type="none"/>
            <a:tailEnd len="sm" w="sm" type="none"/>
          </a:ln>
        </p:spPr>
        <p:txBody>
          <a:bodyPr anchorCtr="0" anchor="t" bIns="113100" lIns="113100" spcFirstLastPara="1" rIns="113100" wrap="square" tIns="113100">
            <a:noAutofit/>
          </a:bodyPr>
          <a:lstStyle/>
          <a:p>
            <a:pPr indent="0" lvl="0" marL="0" rtl="0" algn="l">
              <a:spcBef>
                <a:spcPts val="0"/>
              </a:spcBef>
              <a:spcAft>
                <a:spcPts val="0"/>
              </a:spcAft>
              <a:buClr>
                <a:schemeClr val="dk1"/>
              </a:buClr>
              <a:buSzPts val="990"/>
              <a:buFont typeface="Arial"/>
              <a:buNone/>
            </a:pPr>
            <a:r>
              <a:rPr lang="en" sz="4650">
                <a:solidFill>
                  <a:srgbClr val="274E13"/>
                </a:solidFill>
                <a:latin typeface="Bree Serif"/>
                <a:ea typeface="Bree Serif"/>
                <a:cs typeface="Bree Serif"/>
                <a:sym typeface="Bree Serif"/>
              </a:rPr>
              <a:t>Three-fifths Compromise</a:t>
            </a:r>
            <a:endParaRPr sz="4650">
              <a:solidFill>
                <a:srgbClr val="274E13"/>
              </a:solidFill>
              <a:latin typeface="Bree Serif"/>
              <a:ea typeface="Bree Serif"/>
              <a:cs typeface="Bree Serif"/>
              <a:sym typeface="Bree Serif"/>
            </a:endParaRPr>
          </a:p>
          <a:p>
            <a:pPr indent="0" lvl="0" marL="0" rtl="0" algn="l">
              <a:spcBef>
                <a:spcPts val="0"/>
              </a:spcBef>
              <a:spcAft>
                <a:spcPts val="0"/>
              </a:spcAft>
              <a:buSzPts val="990"/>
              <a:buNone/>
            </a:pPr>
            <a:r>
              <a:t/>
            </a:r>
            <a:endParaRPr sz="3150">
              <a:solidFill>
                <a:srgbClr val="FFF2CC"/>
              </a:solidFill>
            </a:endParaRPr>
          </a:p>
        </p:txBody>
      </p:sp>
      <p:sp>
        <p:nvSpPr>
          <p:cNvPr id="106" name="Google Shape;106;p21"/>
          <p:cNvSpPr txBox="1"/>
          <p:nvPr>
            <p:ph idx="2" type="body"/>
          </p:nvPr>
        </p:nvSpPr>
        <p:spPr>
          <a:xfrm>
            <a:off x="6282125" y="2147125"/>
            <a:ext cx="5402700" cy="4154400"/>
          </a:xfrm>
          <a:prstGeom prst="rect">
            <a:avLst/>
          </a:prstGeom>
          <a:solidFill>
            <a:srgbClr val="FFF2CC"/>
          </a:solidFill>
          <a:ln cap="flat" cmpd="sng" w="76200">
            <a:solidFill>
              <a:srgbClr val="980000"/>
            </a:solidFill>
            <a:prstDash val="solid"/>
            <a:round/>
            <a:headEnd len="sm" w="sm" type="none"/>
            <a:tailEnd len="sm" w="sm" type="none"/>
          </a:ln>
        </p:spPr>
        <p:txBody>
          <a:bodyPr anchorCtr="0" anchor="t" bIns="113100" lIns="113100" spcFirstLastPara="1" rIns="113100" wrap="square" tIns="113100">
            <a:normAutofit fontScale="62500" lnSpcReduction="10000"/>
          </a:bodyPr>
          <a:lstStyle/>
          <a:p>
            <a:pPr indent="0" lvl="0" marL="0" rtl="0" algn="ctr">
              <a:spcBef>
                <a:spcPts val="0"/>
              </a:spcBef>
              <a:spcAft>
                <a:spcPts val="0"/>
              </a:spcAft>
              <a:buNone/>
            </a:pPr>
            <a:r>
              <a:rPr b="1" lang="en" sz="2790">
                <a:solidFill>
                  <a:srgbClr val="980000"/>
                </a:solidFill>
                <a:latin typeface="Bree Serif"/>
                <a:ea typeface="Bree Serif"/>
                <a:cs typeface="Bree Serif"/>
                <a:sym typeface="Bree Serif"/>
              </a:rPr>
              <a:t>Article I, Section 2 of the U.S. Constitution states: </a:t>
            </a:r>
            <a:endParaRPr b="1" sz="2790">
              <a:solidFill>
                <a:srgbClr val="980000"/>
              </a:solidFill>
              <a:latin typeface="Bree Serif"/>
              <a:ea typeface="Bree Serif"/>
              <a:cs typeface="Bree Serif"/>
              <a:sym typeface="Bree Serif"/>
            </a:endParaRPr>
          </a:p>
          <a:p>
            <a:pPr indent="0" lvl="0" marL="0" rtl="0" algn="l">
              <a:spcBef>
                <a:spcPts val="1500"/>
              </a:spcBef>
              <a:spcAft>
                <a:spcPts val="0"/>
              </a:spcAft>
              <a:buNone/>
            </a:pPr>
            <a:r>
              <a:t/>
            </a:r>
            <a:endParaRPr b="1" sz="2150">
              <a:solidFill>
                <a:srgbClr val="980000"/>
              </a:solidFill>
              <a:latin typeface="Bree Serif"/>
              <a:ea typeface="Bree Serif"/>
              <a:cs typeface="Bree Serif"/>
              <a:sym typeface="Bree Serif"/>
            </a:endParaRPr>
          </a:p>
          <a:p>
            <a:pPr indent="0" lvl="0" marL="0" rtl="0" algn="l">
              <a:spcBef>
                <a:spcPts val="1500"/>
              </a:spcBef>
              <a:spcAft>
                <a:spcPts val="0"/>
              </a:spcAft>
              <a:buClr>
                <a:schemeClr val="dk1"/>
              </a:buClr>
              <a:buSzPct val="36065"/>
              <a:buFont typeface="Arial"/>
              <a:buNone/>
            </a:pPr>
            <a:r>
              <a:rPr lang="en" sz="3050">
                <a:solidFill>
                  <a:srgbClr val="00101B"/>
                </a:solidFill>
                <a:latin typeface="Bree Serif"/>
                <a:ea typeface="Bree Serif"/>
                <a:cs typeface="Bree Serif"/>
                <a:sym typeface="Bree Serif"/>
              </a:rPr>
              <a:t>“Representatives and direct Taxes shall be apportioned among the several States which may be included within this Union, according to their respective Numbers, which shall be determined by adding to the whole Number of free Persons, including those bound to Service for a Term of Years, and excluding Indians not taxed, three fifths of all other Persons.”</a:t>
            </a:r>
            <a:endParaRPr sz="3050">
              <a:latin typeface="Bree Serif"/>
              <a:ea typeface="Bree Serif"/>
              <a:cs typeface="Bree Serif"/>
              <a:sym typeface="Bree Serif"/>
            </a:endParaRPr>
          </a:p>
          <a:p>
            <a:pPr indent="0" lvl="0" marL="0" rtl="0" algn="l">
              <a:spcBef>
                <a:spcPts val="1500"/>
              </a:spcBef>
              <a:spcAft>
                <a:spcPts val="1500"/>
              </a:spcAft>
              <a:buNone/>
            </a:pPr>
            <a:r>
              <a:t/>
            </a:r>
            <a:endParaRPr sz="2299"/>
          </a:p>
        </p:txBody>
      </p:sp>
      <p:pic>
        <p:nvPicPr>
          <p:cNvPr descr="The Constitutional Convention of 1787 | NEH-Edsitement" id="107" name="Google Shape;107;p21"/>
          <p:cNvPicPr preferRelativeResize="0"/>
          <p:nvPr/>
        </p:nvPicPr>
        <p:blipFill>
          <a:blip r:embed="rId4">
            <a:alphaModFix/>
          </a:blip>
          <a:stretch>
            <a:fillRect/>
          </a:stretch>
        </p:blipFill>
        <p:spPr>
          <a:xfrm>
            <a:off x="374300" y="2293338"/>
            <a:ext cx="5543550" cy="3843528"/>
          </a:xfrm>
          <a:prstGeom prst="rect">
            <a:avLst/>
          </a:prstGeom>
          <a:noFill/>
          <a:ln cap="flat" cmpd="sng" w="76200">
            <a:solidFill>
              <a:srgbClr val="98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