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14" r:id="rId2"/>
    <p:sldId id="310" r:id="rId3"/>
    <p:sldId id="311" r:id="rId4"/>
    <p:sldId id="312" r:id="rId5"/>
    <p:sldId id="313" r:id="rId6"/>
    <p:sldId id="293" r:id="rId7"/>
    <p:sldId id="304" r:id="rId8"/>
    <p:sldId id="265" r:id="rId9"/>
    <p:sldId id="315" r:id="rId10"/>
    <p:sldId id="284" r:id="rId11"/>
    <p:sldId id="291" r:id="rId12"/>
    <p:sldId id="297" r:id="rId13"/>
    <p:sldId id="322" r:id="rId14"/>
    <p:sldId id="316" r:id="rId15"/>
    <p:sldId id="327" r:id="rId16"/>
    <p:sldId id="318" r:id="rId17"/>
    <p:sldId id="317" r:id="rId18"/>
    <p:sldId id="319" r:id="rId19"/>
    <p:sldId id="320" r:id="rId20"/>
    <p:sldId id="321" r:id="rId21"/>
    <p:sldId id="333" r:id="rId22"/>
    <p:sldId id="323" r:id="rId23"/>
    <p:sldId id="328" r:id="rId24"/>
    <p:sldId id="335" r:id="rId25"/>
    <p:sldId id="324" r:id="rId26"/>
    <p:sldId id="329" r:id="rId27"/>
    <p:sldId id="334" r:id="rId28"/>
    <p:sldId id="331" r:id="rId29"/>
    <p:sldId id="332" r:id="rId30"/>
    <p:sldId id="336" r:id="rId31"/>
    <p:sldId id="330" r:id="rId32"/>
    <p:sldId id="325" r:id="rId33"/>
    <p:sldId id="337" r:id="rId34"/>
    <p:sldId id="338" r:id="rId35"/>
    <p:sldId id="339" r:id="rId36"/>
    <p:sldId id="326" r:id="rId37"/>
    <p:sldId id="341" r:id="rId38"/>
    <p:sldId id="340" r:id="rId39"/>
    <p:sldId id="308" r:id="rId40"/>
    <p:sldId id="342" r:id="rId41"/>
    <p:sldId id="305" r:id="rId42"/>
    <p:sldId id="309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oleksiw" initials="io" lastIdx="1" clrIdx="0">
    <p:extLst>
      <p:ext uri="{19B8F6BF-5375-455C-9EA6-DF929625EA0E}">
        <p15:presenceInfo xmlns:p15="http://schemas.microsoft.com/office/powerpoint/2012/main" userId="2ca2e4a8d0e957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548235"/>
    <a:srgbClr val="00CC00"/>
    <a:srgbClr val="FFCC00"/>
    <a:srgbClr val="9900CC"/>
    <a:srgbClr val="CC6600"/>
    <a:srgbClr val="C00000"/>
    <a:srgbClr val="808080"/>
    <a:srgbClr val="FF505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51" autoAdjust="0"/>
  </p:normalViewPr>
  <p:slideViewPr>
    <p:cSldViewPr snapToGrid="0">
      <p:cViewPr varScale="1">
        <p:scale>
          <a:sx n="82" d="100"/>
          <a:sy n="82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0278B3-5890-43EA-89FA-A2F784D6941C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FE8434-F24C-479B-87D5-96D374EED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E8434-F24C-479B-87D5-96D374EED1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74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9F42-ECEB-4A31-8C16-FE980FFC8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721A8-58EC-419A-B4AB-3B752D260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532B0-254B-4B53-8226-8858E766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A84DB-7F50-45CE-90F5-220170A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B9736-31C8-4551-83CB-BB69E25E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9FECF-4062-45C6-A03F-52473322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F2689-CFCA-4102-AC2A-5CB56A28D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D596-0DCE-407A-852C-C0618F7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9DBF-0CC0-426D-AC72-146A72CF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D21F5-3DC0-4A76-A91B-348BE990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3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4FA05-78AD-43C1-B3FC-B3F9D974E2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C8CBA-2316-464F-B1DE-2CF420CFD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4C0A8-6DD0-4AD4-BFCE-848C7370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32EE4-F05B-4D96-B190-C35D9FDB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3A99F-194B-4EF8-9F22-34D88AF3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44B63-C4C3-4758-BB10-15902D9F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9F5E5-C9C5-4163-B830-C40116AFA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BD9AD-4F13-4315-B281-207462F6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C8A84-1C4D-4DE7-ACF0-1F25400B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72D5E-67B7-4093-A52C-899707129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2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824B-5ACF-4E21-B9F2-5BE762E6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EE061-E37E-4BB4-B133-318213F69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5AC64-B6D0-4A99-9C00-913E4871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BB3C7-00C1-47FE-839B-AE87E50A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8637C-1FB3-4315-9BD9-6C9E9D5E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4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1FDDA-CF4B-4B64-895F-5993A58C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9AE3-063E-448F-8250-EB437E852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BC5F8-BEB9-4727-844B-F3C1BF7B9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B23D-1D8E-4219-BB15-E49824BE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3D38E-545E-4C98-96DE-7E9C73CE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86DF7-2EDD-4047-9AEB-754B5752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33C7B-6FD8-4BC8-A63E-6A071CFC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9507D-658A-4C10-91EE-25B71FDA2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65EDD-3BC2-48E3-9CE2-B71AF66E8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0BD0D-A179-4AB8-A90A-B366D8DA2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BDF17-B671-4A0E-BDB8-97695A52C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8C7EC8-CCD5-4659-A3A4-6CA8E263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003EA-0622-4076-95FA-A6C4C5B4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A899C-A26E-4BA4-804F-DD2201D4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2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DE37-10B6-4BCA-97A4-5CC65F2A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C2C4F-3351-4769-A334-0BBBBB9D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AB159-3FFC-4D85-A32D-3BE596AB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7EDE1-4F01-4C96-93EA-96A7E0CA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0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3A713-F556-44C6-B79B-A7CBE8DF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1B8CE-E08F-4793-8C14-18A40580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B0358-D087-48E4-BB17-098D84F9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9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B5A0-6CB0-4380-8DBD-EDCFBC988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B5410-7C82-4B2D-A190-6B2073014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25C4D-F3DF-4886-AADE-C3FE5BE0C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AD71E8-C41F-433A-A2F8-001498DA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C4E30-D6B9-49D1-B9B1-F02A20A2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5E7B1-6734-458E-8B7F-E64343B7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5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9E31-11C2-402A-B386-5F898177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29A583-D008-4315-880D-8F8D7A1E8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46326-E5CA-4CF9-A835-914CFB92F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9E770-655C-475C-9EFB-F1677FEF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4D804-A08F-4096-8E40-C088412F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234E5-CAC6-46B2-8B37-E658E745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C912E-4049-4849-9A14-4D80A0C5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15575-6834-46C1-8342-FC418C41F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BE540-6565-45EA-8530-F70E65F7F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C28A-5FAB-46EE-AF5B-AF7E45D79FAD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2C177-B62A-497F-88D7-6052A128D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BC121-EEEC-411B-8266-25DA01FC9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55E1-C15C-4A2F-8066-8B2F47F49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6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6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1.sv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1.sv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8EF6E3-D4A3-4476-AD02-3D4FECDFE513}"/>
              </a:ext>
            </a:extLst>
          </p:cNvPr>
          <p:cNvSpPr txBox="1"/>
          <p:nvPr/>
        </p:nvSpPr>
        <p:spPr>
          <a:xfrm>
            <a:off x="3352800" y="790222"/>
            <a:ext cx="63217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OUR MEETINGS - </a:t>
            </a:r>
            <a:r>
              <a:rPr lang="en-US" sz="3600" b="1" i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Resources We Need</a:t>
            </a:r>
          </a:p>
          <a:p>
            <a:pPr algn="ctr"/>
            <a:endParaRPr lang="en-US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91F231-87E2-4C99-92CB-DE556BA93AB4}"/>
              </a:ext>
            </a:extLst>
          </p:cNvPr>
          <p:cNvSpPr txBox="1"/>
          <p:nvPr/>
        </p:nvSpPr>
        <p:spPr>
          <a:xfrm>
            <a:off x="1467555" y="5144448"/>
            <a:ext cx="37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Irene Oleksiw</a:t>
            </a:r>
          </a:p>
          <a:p>
            <a:r>
              <a:rPr lang="en-US" b="1" dirty="0"/>
              <a:t>irene5951@gmail.com</a:t>
            </a:r>
          </a:p>
          <a:p>
            <a:r>
              <a:rPr lang="en-US" b="1" dirty="0"/>
              <a:t>Downingtown Meeting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EE307-73A1-697C-7179-AB1ADE7F9D1D}"/>
              </a:ext>
            </a:extLst>
          </p:cNvPr>
          <p:cNvSpPr txBox="1"/>
          <p:nvPr/>
        </p:nvSpPr>
        <p:spPr>
          <a:xfrm>
            <a:off x="8777860" y="5144447"/>
            <a:ext cx="2666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PYM Workshop Saturday </a:t>
            </a:r>
          </a:p>
          <a:p>
            <a:r>
              <a:rPr lang="en-US" b="1" dirty="0"/>
              <a:t>June 25, 2022</a:t>
            </a:r>
          </a:p>
        </p:txBody>
      </p:sp>
    </p:spTree>
    <p:extLst>
      <p:ext uri="{BB962C8B-B14F-4D97-AF65-F5344CB8AC3E}">
        <p14:creationId xmlns:p14="http://schemas.microsoft.com/office/powerpoint/2010/main" val="918512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Series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solidFill>
                  <a:srgbClr val="4472C4"/>
                </a:solidFill>
                <a:latin typeface="Calibri" panose="020F0502020204030204"/>
              </a:rPr>
              <a:t>What meetings want to grow?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AF2260-7EAD-463C-BA22-A653E1471212}"/>
              </a:ext>
            </a:extLst>
          </p:cNvPr>
          <p:cNvSpPr txBox="1"/>
          <p:nvPr/>
        </p:nvSpPr>
        <p:spPr>
          <a:xfrm>
            <a:off x="840658" y="2117483"/>
            <a:ext cx="10510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Small but re-charging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Striving to bring new life to a heritage meeting that markedly contracted over time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Sizable but shrinking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Outreach initiative starting with meeting self-examination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Well-oiled outreach, evolving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Established, longstanding outreach and new attender integration program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AF2260-7EAD-463C-BA22-A653E1471212}"/>
              </a:ext>
            </a:extLst>
          </p:cNvPr>
          <p:cNvSpPr txBox="1"/>
          <p:nvPr/>
        </p:nvSpPr>
        <p:spPr>
          <a:xfrm>
            <a:off x="3244303" y="1789273"/>
            <a:ext cx="5370893" cy="41395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800" b="0" i="0" u="none" strike="noStrike" dirty="0">
              <a:solidFill>
                <a:srgbClr val="222222"/>
              </a:solidFill>
              <a:effectLst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i="0" u="none" strike="noStrike" dirty="0">
                <a:solidFill>
                  <a:srgbClr val="222222"/>
                </a:solidFill>
                <a:effectLst/>
              </a:rPr>
              <a:t>What do </a:t>
            </a:r>
            <a:r>
              <a:rPr lang="en-US" sz="2800" dirty="0">
                <a:solidFill>
                  <a:srgbClr val="222222"/>
                </a:solidFill>
              </a:rPr>
              <a:t>meetings</a:t>
            </a:r>
            <a:r>
              <a:rPr lang="en-US" sz="2800" i="0" u="none" strike="noStrike" dirty="0">
                <a:solidFill>
                  <a:srgbClr val="222222"/>
                </a:solidFill>
                <a:effectLst/>
              </a:rPr>
              <a:t> need  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i="0" u="none" strike="noStrike" dirty="0">
                <a:solidFill>
                  <a:srgbClr val="222222"/>
                </a:solidFill>
                <a:effectLst/>
              </a:rPr>
              <a:t>to </a:t>
            </a:r>
            <a:r>
              <a:rPr lang="en-US" sz="2800" b="1" dirty="0">
                <a:solidFill>
                  <a:srgbClr val="222222"/>
                </a:solidFill>
              </a:rPr>
              <a:t>grow and sustain</a:t>
            </a:r>
            <a:r>
              <a:rPr lang="en-US" sz="2800" dirty="0">
                <a:solidFill>
                  <a:srgbClr val="222222"/>
                </a:solidFill>
              </a:rPr>
              <a:t>?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lang="en-US" sz="2800" b="0" i="0" u="none" strike="noStrike" dirty="0">
              <a:solidFill>
                <a:srgbClr val="222222"/>
              </a:solidFill>
              <a:effectLst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</a:rPr>
              <a:t>Who can help 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</a:rPr>
              <a:t>them 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222222"/>
                </a:solidFill>
              </a:rPr>
              <a:t>on this path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</a:rPr>
              <a:t>?</a:t>
            </a:r>
            <a:br>
              <a:rPr lang="en-US" sz="2800" b="0" i="0" u="none" strike="noStrike" dirty="0">
                <a:solidFill>
                  <a:srgbClr val="222222"/>
                </a:solidFill>
                <a:effectLst/>
              </a:rPr>
            </a:br>
            <a:endParaRPr lang="en-US" sz="2800" b="0" i="0" u="none" strike="noStrike" dirty="0">
              <a:solidFill>
                <a:srgbClr val="222222"/>
              </a:solidFill>
              <a:effectLst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222222"/>
                </a:solidFill>
                <a:effectLst/>
              </a:rPr>
              <a:t>Will the help be there </a:t>
            </a:r>
            <a:br>
              <a:rPr lang="en-US" sz="2800" b="0" i="0" u="none" strike="noStrike" dirty="0">
                <a:solidFill>
                  <a:srgbClr val="222222"/>
                </a:solidFill>
                <a:effectLst/>
              </a:rPr>
            </a:br>
            <a:r>
              <a:rPr lang="en-US" sz="2800" b="0" i="0" u="none" strike="noStrike" dirty="0">
                <a:solidFill>
                  <a:srgbClr val="222222"/>
                </a:solidFill>
                <a:effectLst/>
              </a:rPr>
              <a:t>when they’re </a:t>
            </a:r>
            <a:r>
              <a:rPr lang="en-US" sz="2800" b="1" i="0" u="none" strike="noStrike" dirty="0">
                <a:solidFill>
                  <a:srgbClr val="222222"/>
                </a:solidFill>
                <a:effectLst/>
              </a:rPr>
              <a:t>ready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</a:rPr>
              <a:t>?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kumimoji="0" lang="en-US" sz="2800" kern="1200" cap="none" spc="0" normalizeH="0" baseline="0" noProof="0" dirty="0">
              <a:ln>
                <a:noFill/>
              </a:ln>
              <a:solidFill>
                <a:srgbClr val="222222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id="{E024815F-EC63-FD0B-5013-519E74BB0354}"/>
              </a:ext>
            </a:extLst>
          </p:cNvPr>
          <p:cNvSpPr/>
          <p:nvPr/>
        </p:nvSpPr>
        <p:spPr>
          <a:xfrm>
            <a:off x="7455160" y="4581330"/>
            <a:ext cx="684174" cy="746449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8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290AEEB4-44FB-E0C9-CE0B-F5A268DEEA44}"/>
              </a:ext>
            </a:extLst>
          </p:cNvPr>
          <p:cNvSpPr/>
          <p:nvPr/>
        </p:nvSpPr>
        <p:spPr>
          <a:xfrm>
            <a:off x="6892413" y="2212258"/>
            <a:ext cx="4021393" cy="4001729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- PYM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229AB6-E871-4384-AF8D-B75F3F55B793}"/>
              </a:ext>
            </a:extLst>
          </p:cNvPr>
          <p:cNvSpPr txBox="1"/>
          <p:nvPr/>
        </p:nvSpPr>
        <p:spPr>
          <a:xfrm>
            <a:off x="304458" y="1710615"/>
            <a:ext cx="10731081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800" b="0" i="0" u="none" strike="noStrike" dirty="0">
              <a:solidFill>
                <a:srgbClr val="222222"/>
              </a:solidFill>
              <a:effectLst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W</a:t>
            </a:r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hat might it look like if 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Membership Development 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was a centralized function at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Philadelphia Yearly Meeting?</a:t>
            </a:r>
          </a:p>
          <a:p>
            <a:pPr lvl="2" fontAlgn="base"/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71C052-018C-0CD0-A187-F4EAC12C9AF9}"/>
              </a:ext>
            </a:extLst>
          </p:cNvPr>
          <p:cNvSpPr txBox="1"/>
          <p:nvPr/>
        </p:nvSpPr>
        <p:spPr>
          <a:xfrm>
            <a:off x="7439545" y="3136612"/>
            <a:ext cx="3166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PROPOSAL …</a:t>
            </a:r>
          </a:p>
        </p:txBody>
      </p:sp>
    </p:spTree>
    <p:extLst>
      <p:ext uri="{BB962C8B-B14F-4D97-AF65-F5344CB8AC3E}">
        <p14:creationId xmlns:p14="http://schemas.microsoft.com/office/powerpoint/2010/main" val="1894883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- PYM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229AB6-E871-4384-AF8D-B75F3F55B793}"/>
              </a:ext>
            </a:extLst>
          </p:cNvPr>
          <p:cNvSpPr txBox="1"/>
          <p:nvPr/>
        </p:nvSpPr>
        <p:spPr>
          <a:xfrm>
            <a:off x="1356849" y="2305616"/>
            <a:ext cx="9281651" cy="11233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9144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800" dirty="0">
              <a:solidFill>
                <a:srgbClr val="222222"/>
              </a:solidFill>
            </a:endParaRPr>
          </a:p>
          <a:p>
            <a:pPr marL="9144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MDO  =  Membership Development Office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9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229AB6-E871-4384-AF8D-B75F3F55B793}"/>
              </a:ext>
            </a:extLst>
          </p:cNvPr>
          <p:cNvSpPr txBox="1"/>
          <p:nvPr/>
        </p:nvSpPr>
        <p:spPr>
          <a:xfrm>
            <a:off x="304458" y="1710615"/>
            <a:ext cx="107310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 Why Church?</a:t>
            </a:r>
            <a:b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2800" b="1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  Becoming a Quaker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  Public Presence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Greeting and </a:t>
            </a: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Integrating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Investments</a:t>
            </a:r>
            <a:endParaRPr lang="en-US" sz="2800" b="1" i="0" u="none" strike="noStrike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471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Why Church?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B04040EA-AD80-783E-41C6-E460ADD9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5353" y="275871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D29B97-E8E7-4362-C17E-E38295367D13}"/>
              </a:ext>
            </a:extLst>
          </p:cNvPr>
          <p:cNvSpPr txBox="1"/>
          <p:nvPr/>
        </p:nvSpPr>
        <p:spPr>
          <a:xfrm>
            <a:off x="1081548" y="1651819"/>
            <a:ext cx="64295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Routine activities shape the life of the meeting.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they address the varied needs of Friends?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Participation?   Who’s missing?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882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Why Church?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B04040EA-AD80-783E-41C6-E460ADD9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5353" y="275871"/>
            <a:ext cx="914400" cy="9144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1CC4371-25A0-E332-30E4-972BB2855C0A}"/>
              </a:ext>
            </a:extLst>
          </p:cNvPr>
          <p:cNvSpPr/>
          <p:nvPr/>
        </p:nvSpPr>
        <p:spPr>
          <a:xfrm>
            <a:off x="3427781" y="1778339"/>
            <a:ext cx="5535562" cy="4188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4399A4-AA5F-782C-2EA3-B6C006C752A5}"/>
              </a:ext>
            </a:extLst>
          </p:cNvPr>
          <p:cNvSpPr/>
          <p:nvPr/>
        </p:nvSpPr>
        <p:spPr>
          <a:xfrm>
            <a:off x="3883741" y="3316193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FD4AA-E9DB-70C0-744A-1C60F6ECE5B6}"/>
              </a:ext>
            </a:extLst>
          </p:cNvPr>
          <p:cNvSpPr txBox="1"/>
          <p:nvPr/>
        </p:nvSpPr>
        <p:spPr>
          <a:xfrm>
            <a:off x="4045972" y="3458485"/>
            <a:ext cx="1297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Spiritual Enrichment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D73822-CE83-EAD1-8449-E9BC7DD57FEA}"/>
              </a:ext>
            </a:extLst>
          </p:cNvPr>
          <p:cNvSpPr/>
          <p:nvPr/>
        </p:nvSpPr>
        <p:spPr>
          <a:xfrm>
            <a:off x="5384401" y="25669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1F6781-9EC6-629F-AD51-F345EA515FB8}"/>
              </a:ext>
            </a:extLst>
          </p:cNvPr>
          <p:cNvSpPr/>
          <p:nvPr/>
        </p:nvSpPr>
        <p:spPr>
          <a:xfrm>
            <a:off x="7006724" y="332813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AF3AD5-CEF8-0F19-DA67-4F77F10A7E04}"/>
              </a:ext>
            </a:extLst>
          </p:cNvPr>
          <p:cNvSpPr/>
          <p:nvPr/>
        </p:nvSpPr>
        <p:spPr>
          <a:xfrm>
            <a:off x="6312310" y="4496256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EC849E-90DF-410E-0AD5-A5ED49337C20}"/>
              </a:ext>
            </a:extLst>
          </p:cNvPr>
          <p:cNvSpPr/>
          <p:nvPr/>
        </p:nvSpPr>
        <p:spPr>
          <a:xfrm>
            <a:off x="4312689" y="4458226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641D5-62A1-5714-C4AE-8977CC89544A}"/>
              </a:ext>
            </a:extLst>
          </p:cNvPr>
          <p:cNvSpPr txBox="1"/>
          <p:nvPr/>
        </p:nvSpPr>
        <p:spPr>
          <a:xfrm>
            <a:off x="5678125" y="2763271"/>
            <a:ext cx="101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 Bonds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314307-8C1C-75BB-9FDC-ACC74AA26637}"/>
              </a:ext>
            </a:extLst>
          </p:cNvPr>
          <p:cNvSpPr txBox="1"/>
          <p:nvPr/>
        </p:nvSpPr>
        <p:spPr>
          <a:xfrm>
            <a:off x="7207045" y="3470932"/>
            <a:ext cx="1288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Operations Ministry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3F5B8E-98F0-0A42-DA91-BBB53A42D8D4}"/>
              </a:ext>
            </a:extLst>
          </p:cNvPr>
          <p:cNvSpPr txBox="1"/>
          <p:nvPr/>
        </p:nvSpPr>
        <p:spPr>
          <a:xfrm>
            <a:off x="4381516" y="4557663"/>
            <a:ext cx="1351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Youth Religious 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12C59A-A44F-B63B-2157-F1166500D267}"/>
              </a:ext>
            </a:extLst>
          </p:cNvPr>
          <p:cNvSpPr txBox="1"/>
          <p:nvPr/>
        </p:nvSpPr>
        <p:spPr>
          <a:xfrm>
            <a:off x="6672428" y="4646152"/>
            <a:ext cx="101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Social Justice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D6709-11C5-73DF-868D-59E96E803B2D}"/>
              </a:ext>
            </a:extLst>
          </p:cNvPr>
          <p:cNvSpPr txBox="1"/>
          <p:nvPr/>
        </p:nvSpPr>
        <p:spPr>
          <a:xfrm>
            <a:off x="5343831" y="1868731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BEDROCK QUAKERS</a:t>
            </a:r>
          </a:p>
        </p:txBody>
      </p:sp>
    </p:spTree>
    <p:extLst>
      <p:ext uri="{BB962C8B-B14F-4D97-AF65-F5344CB8AC3E}">
        <p14:creationId xmlns:p14="http://schemas.microsoft.com/office/powerpoint/2010/main" val="47946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7CC77DE8-009B-749C-9BA6-AF4FC68A40C7}"/>
              </a:ext>
            </a:extLst>
          </p:cNvPr>
          <p:cNvSpPr/>
          <p:nvPr/>
        </p:nvSpPr>
        <p:spPr>
          <a:xfrm>
            <a:off x="1597015" y="1388911"/>
            <a:ext cx="9242323" cy="5058212"/>
          </a:xfrm>
          <a:prstGeom prst="ellipse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274772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Why Church?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B04040EA-AD80-783E-41C6-E460ADD9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5353" y="275871"/>
            <a:ext cx="914400" cy="9144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1CC4371-25A0-E332-30E4-972BB2855C0A}"/>
              </a:ext>
            </a:extLst>
          </p:cNvPr>
          <p:cNvSpPr/>
          <p:nvPr/>
        </p:nvSpPr>
        <p:spPr>
          <a:xfrm>
            <a:off x="3427781" y="1778339"/>
            <a:ext cx="5535562" cy="4188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4399A4-AA5F-782C-2EA3-B6C006C752A5}"/>
              </a:ext>
            </a:extLst>
          </p:cNvPr>
          <p:cNvSpPr/>
          <p:nvPr/>
        </p:nvSpPr>
        <p:spPr>
          <a:xfrm>
            <a:off x="3883741" y="3316193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FD4AA-E9DB-70C0-744A-1C60F6ECE5B6}"/>
              </a:ext>
            </a:extLst>
          </p:cNvPr>
          <p:cNvSpPr txBox="1"/>
          <p:nvPr/>
        </p:nvSpPr>
        <p:spPr>
          <a:xfrm>
            <a:off x="4057045" y="3495298"/>
            <a:ext cx="1297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Spiritual Enrichment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D73822-CE83-EAD1-8449-E9BC7DD57FEA}"/>
              </a:ext>
            </a:extLst>
          </p:cNvPr>
          <p:cNvSpPr/>
          <p:nvPr/>
        </p:nvSpPr>
        <p:spPr>
          <a:xfrm>
            <a:off x="5384401" y="25669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1F6781-9EC6-629F-AD51-F345EA515FB8}"/>
              </a:ext>
            </a:extLst>
          </p:cNvPr>
          <p:cNvSpPr/>
          <p:nvPr/>
        </p:nvSpPr>
        <p:spPr>
          <a:xfrm>
            <a:off x="7006724" y="332813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AF3AD5-CEF8-0F19-DA67-4F77F10A7E04}"/>
              </a:ext>
            </a:extLst>
          </p:cNvPr>
          <p:cNvSpPr/>
          <p:nvPr/>
        </p:nvSpPr>
        <p:spPr>
          <a:xfrm>
            <a:off x="6326387" y="4448655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EC849E-90DF-410E-0AD5-A5ED49337C20}"/>
              </a:ext>
            </a:extLst>
          </p:cNvPr>
          <p:cNvSpPr/>
          <p:nvPr/>
        </p:nvSpPr>
        <p:spPr>
          <a:xfrm>
            <a:off x="4312689" y="4458226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641D5-62A1-5714-C4AE-8977CC89544A}"/>
              </a:ext>
            </a:extLst>
          </p:cNvPr>
          <p:cNvSpPr txBox="1"/>
          <p:nvPr/>
        </p:nvSpPr>
        <p:spPr>
          <a:xfrm>
            <a:off x="5678125" y="2763271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Bonding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314307-8C1C-75BB-9FDC-ACC74AA26637}"/>
              </a:ext>
            </a:extLst>
          </p:cNvPr>
          <p:cNvSpPr txBox="1"/>
          <p:nvPr/>
        </p:nvSpPr>
        <p:spPr>
          <a:xfrm>
            <a:off x="7207045" y="3502844"/>
            <a:ext cx="128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Operations Ministry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3F5B8E-98F0-0A42-DA91-BBB53A42D8D4}"/>
              </a:ext>
            </a:extLst>
          </p:cNvPr>
          <p:cNvSpPr txBox="1"/>
          <p:nvPr/>
        </p:nvSpPr>
        <p:spPr>
          <a:xfrm>
            <a:off x="4457711" y="4606140"/>
            <a:ext cx="1351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Youth Religious 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12C59A-A44F-B63B-2157-F1166500D267}"/>
              </a:ext>
            </a:extLst>
          </p:cNvPr>
          <p:cNvSpPr txBox="1"/>
          <p:nvPr/>
        </p:nvSpPr>
        <p:spPr>
          <a:xfrm>
            <a:off x="6598611" y="4632832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Justice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D6709-11C5-73DF-868D-59E96E803B2D}"/>
              </a:ext>
            </a:extLst>
          </p:cNvPr>
          <p:cNvSpPr txBox="1"/>
          <p:nvPr/>
        </p:nvSpPr>
        <p:spPr>
          <a:xfrm>
            <a:off x="5343831" y="1868731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BEDROCK QUAKERS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7035E1-5F78-2F59-9828-3B2A45AEE273}"/>
              </a:ext>
            </a:extLst>
          </p:cNvPr>
          <p:cNvSpPr txBox="1"/>
          <p:nvPr/>
        </p:nvSpPr>
        <p:spPr>
          <a:xfrm>
            <a:off x="7259881" y="1443316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QUAKER CITIZENS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904C4F6-C593-5558-797D-20C758D97496}"/>
              </a:ext>
            </a:extLst>
          </p:cNvPr>
          <p:cNvSpPr/>
          <p:nvPr/>
        </p:nvSpPr>
        <p:spPr>
          <a:xfrm>
            <a:off x="8903625" y="27193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746425-2B47-80F0-B076-E484F48951B9}"/>
              </a:ext>
            </a:extLst>
          </p:cNvPr>
          <p:cNvSpPr txBox="1"/>
          <p:nvPr/>
        </p:nvSpPr>
        <p:spPr>
          <a:xfrm>
            <a:off x="9173496" y="2915671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Young Family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21A899E-5A85-2B92-F421-C9B31CF88D96}"/>
              </a:ext>
            </a:extLst>
          </p:cNvPr>
          <p:cNvSpPr/>
          <p:nvPr/>
        </p:nvSpPr>
        <p:spPr>
          <a:xfrm>
            <a:off x="8886994" y="4120418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3C8ADB-D16A-14AE-0599-3751D1689FEC}"/>
              </a:ext>
            </a:extLst>
          </p:cNvPr>
          <p:cNvSpPr txBox="1"/>
          <p:nvPr/>
        </p:nvSpPr>
        <p:spPr>
          <a:xfrm>
            <a:off x="9078872" y="4372997"/>
            <a:ext cx="117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Ailing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E0C4CAE-1FFD-CAC6-B2F1-A53D963E332D}"/>
              </a:ext>
            </a:extLst>
          </p:cNvPr>
          <p:cNvSpPr/>
          <p:nvPr/>
        </p:nvSpPr>
        <p:spPr>
          <a:xfrm>
            <a:off x="1804710" y="294546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DA646C-0E20-1430-4C18-7B5C2DF8C65A}"/>
              </a:ext>
            </a:extLst>
          </p:cNvPr>
          <p:cNvSpPr txBox="1"/>
          <p:nvPr/>
        </p:nvSpPr>
        <p:spPr>
          <a:xfrm>
            <a:off x="2004539" y="3198040"/>
            <a:ext cx="117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Caregiver</a:t>
            </a:r>
          </a:p>
        </p:txBody>
      </p:sp>
    </p:spTree>
    <p:extLst>
      <p:ext uri="{BB962C8B-B14F-4D97-AF65-F5344CB8AC3E}">
        <p14:creationId xmlns:p14="http://schemas.microsoft.com/office/powerpoint/2010/main" val="3953257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1B1C571-7EE8-98FB-CD1D-B7C5E4585A36}"/>
              </a:ext>
            </a:extLst>
          </p:cNvPr>
          <p:cNvSpPr/>
          <p:nvPr/>
        </p:nvSpPr>
        <p:spPr>
          <a:xfrm>
            <a:off x="314632" y="1242578"/>
            <a:ext cx="11764297" cy="529162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CC77DE8-009B-749C-9BA6-AF4FC68A40C7}"/>
              </a:ext>
            </a:extLst>
          </p:cNvPr>
          <p:cNvSpPr/>
          <p:nvPr/>
        </p:nvSpPr>
        <p:spPr>
          <a:xfrm>
            <a:off x="1639791" y="1399581"/>
            <a:ext cx="9242323" cy="5058212"/>
          </a:xfrm>
          <a:prstGeom prst="ellipse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274772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Why Church?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B04040EA-AD80-783E-41C6-E460ADD9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5353" y="275871"/>
            <a:ext cx="914400" cy="9144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1CC4371-25A0-E332-30E4-972BB2855C0A}"/>
              </a:ext>
            </a:extLst>
          </p:cNvPr>
          <p:cNvSpPr/>
          <p:nvPr/>
        </p:nvSpPr>
        <p:spPr>
          <a:xfrm>
            <a:off x="3469810" y="1794118"/>
            <a:ext cx="5535562" cy="4188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4399A4-AA5F-782C-2EA3-B6C006C752A5}"/>
              </a:ext>
            </a:extLst>
          </p:cNvPr>
          <p:cNvSpPr/>
          <p:nvPr/>
        </p:nvSpPr>
        <p:spPr>
          <a:xfrm>
            <a:off x="3883741" y="3316193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FD4AA-E9DB-70C0-744A-1C60F6ECE5B6}"/>
              </a:ext>
            </a:extLst>
          </p:cNvPr>
          <p:cNvSpPr txBox="1"/>
          <p:nvPr/>
        </p:nvSpPr>
        <p:spPr>
          <a:xfrm>
            <a:off x="4057045" y="3495298"/>
            <a:ext cx="1297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Spiritual Enrichment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D73822-CE83-EAD1-8449-E9BC7DD57FEA}"/>
              </a:ext>
            </a:extLst>
          </p:cNvPr>
          <p:cNvSpPr/>
          <p:nvPr/>
        </p:nvSpPr>
        <p:spPr>
          <a:xfrm>
            <a:off x="5384401" y="25669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1F6781-9EC6-629F-AD51-F345EA515FB8}"/>
              </a:ext>
            </a:extLst>
          </p:cNvPr>
          <p:cNvSpPr/>
          <p:nvPr/>
        </p:nvSpPr>
        <p:spPr>
          <a:xfrm>
            <a:off x="7006724" y="332813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AF3AD5-CEF8-0F19-DA67-4F77F10A7E04}"/>
              </a:ext>
            </a:extLst>
          </p:cNvPr>
          <p:cNvSpPr/>
          <p:nvPr/>
        </p:nvSpPr>
        <p:spPr>
          <a:xfrm>
            <a:off x="6326387" y="4448655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EC849E-90DF-410E-0AD5-A5ED49337C20}"/>
              </a:ext>
            </a:extLst>
          </p:cNvPr>
          <p:cNvSpPr/>
          <p:nvPr/>
        </p:nvSpPr>
        <p:spPr>
          <a:xfrm>
            <a:off x="4312689" y="4458226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641D5-62A1-5714-C4AE-8977CC89544A}"/>
              </a:ext>
            </a:extLst>
          </p:cNvPr>
          <p:cNvSpPr txBox="1"/>
          <p:nvPr/>
        </p:nvSpPr>
        <p:spPr>
          <a:xfrm>
            <a:off x="5678125" y="2763271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Bonding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314307-8C1C-75BB-9FDC-ACC74AA26637}"/>
              </a:ext>
            </a:extLst>
          </p:cNvPr>
          <p:cNvSpPr txBox="1"/>
          <p:nvPr/>
        </p:nvSpPr>
        <p:spPr>
          <a:xfrm>
            <a:off x="7207045" y="3502844"/>
            <a:ext cx="128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Operations Ministry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3F5B8E-98F0-0A42-DA91-BBB53A42D8D4}"/>
              </a:ext>
            </a:extLst>
          </p:cNvPr>
          <p:cNvSpPr txBox="1"/>
          <p:nvPr/>
        </p:nvSpPr>
        <p:spPr>
          <a:xfrm>
            <a:off x="4457711" y="4606140"/>
            <a:ext cx="1351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Youth Religious 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12C59A-A44F-B63B-2157-F1166500D267}"/>
              </a:ext>
            </a:extLst>
          </p:cNvPr>
          <p:cNvSpPr txBox="1"/>
          <p:nvPr/>
        </p:nvSpPr>
        <p:spPr>
          <a:xfrm>
            <a:off x="6598611" y="4632832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Justice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D6709-11C5-73DF-868D-59E96E803B2D}"/>
              </a:ext>
            </a:extLst>
          </p:cNvPr>
          <p:cNvSpPr txBox="1"/>
          <p:nvPr/>
        </p:nvSpPr>
        <p:spPr>
          <a:xfrm>
            <a:off x="5343831" y="1868731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BEDROCK QUAKERS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7035E1-5F78-2F59-9828-3B2A45AEE273}"/>
              </a:ext>
            </a:extLst>
          </p:cNvPr>
          <p:cNvSpPr txBox="1"/>
          <p:nvPr/>
        </p:nvSpPr>
        <p:spPr>
          <a:xfrm>
            <a:off x="7307972" y="1361674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QUAKER CITIZENS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904C4F6-C593-5558-797D-20C758D97496}"/>
              </a:ext>
            </a:extLst>
          </p:cNvPr>
          <p:cNvSpPr/>
          <p:nvPr/>
        </p:nvSpPr>
        <p:spPr>
          <a:xfrm>
            <a:off x="8959282" y="27193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746425-2B47-80F0-B076-E484F48951B9}"/>
              </a:ext>
            </a:extLst>
          </p:cNvPr>
          <p:cNvSpPr txBox="1"/>
          <p:nvPr/>
        </p:nvSpPr>
        <p:spPr>
          <a:xfrm>
            <a:off x="9173496" y="2915671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Young Family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21A899E-5A85-2B92-F421-C9B31CF88D96}"/>
              </a:ext>
            </a:extLst>
          </p:cNvPr>
          <p:cNvSpPr/>
          <p:nvPr/>
        </p:nvSpPr>
        <p:spPr>
          <a:xfrm>
            <a:off x="8926749" y="4120418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3C8ADB-D16A-14AE-0599-3751D1689FEC}"/>
              </a:ext>
            </a:extLst>
          </p:cNvPr>
          <p:cNvSpPr txBox="1"/>
          <p:nvPr/>
        </p:nvSpPr>
        <p:spPr>
          <a:xfrm>
            <a:off x="9078872" y="4372997"/>
            <a:ext cx="117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Ailing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E0C4CAE-1FFD-CAC6-B2F1-A53D963E332D}"/>
              </a:ext>
            </a:extLst>
          </p:cNvPr>
          <p:cNvSpPr/>
          <p:nvPr/>
        </p:nvSpPr>
        <p:spPr>
          <a:xfrm>
            <a:off x="1812661" y="294546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DA646C-0E20-1430-4C18-7B5C2DF8C65A}"/>
              </a:ext>
            </a:extLst>
          </p:cNvPr>
          <p:cNvSpPr txBox="1"/>
          <p:nvPr/>
        </p:nvSpPr>
        <p:spPr>
          <a:xfrm>
            <a:off x="2004539" y="3198040"/>
            <a:ext cx="117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Caregiver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E2D2DF-DBB8-7912-EBA4-05B06DE1C2EF}"/>
              </a:ext>
            </a:extLst>
          </p:cNvPr>
          <p:cNvSpPr txBox="1"/>
          <p:nvPr/>
        </p:nvSpPr>
        <p:spPr>
          <a:xfrm>
            <a:off x="9054572" y="1218671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FRIENDS IN SPIRIT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881B012-BA52-EE0A-85E0-D44ED7D21F80}"/>
              </a:ext>
            </a:extLst>
          </p:cNvPr>
          <p:cNvSpPr/>
          <p:nvPr/>
        </p:nvSpPr>
        <p:spPr>
          <a:xfrm>
            <a:off x="10882114" y="3352964"/>
            <a:ext cx="1176866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DCFFC7-6E0D-C346-8515-A493D604B418}"/>
              </a:ext>
            </a:extLst>
          </p:cNvPr>
          <p:cNvSpPr txBox="1"/>
          <p:nvPr/>
        </p:nvSpPr>
        <p:spPr>
          <a:xfrm>
            <a:off x="11017047" y="3549853"/>
            <a:ext cx="929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College Student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F2FE2A-4B53-D1D6-02A8-795A1B799E18}"/>
              </a:ext>
            </a:extLst>
          </p:cNvPr>
          <p:cNvSpPr/>
          <p:nvPr/>
        </p:nvSpPr>
        <p:spPr>
          <a:xfrm>
            <a:off x="422750" y="3240428"/>
            <a:ext cx="1068709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33FA73-6AAE-D00B-5BAC-5295DC6A7807}"/>
              </a:ext>
            </a:extLst>
          </p:cNvPr>
          <p:cNvSpPr txBox="1"/>
          <p:nvPr/>
        </p:nvSpPr>
        <p:spPr>
          <a:xfrm>
            <a:off x="422750" y="3436779"/>
            <a:ext cx="929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Re-Located</a:t>
            </a:r>
          </a:p>
        </p:txBody>
      </p:sp>
    </p:spTree>
    <p:extLst>
      <p:ext uri="{BB962C8B-B14F-4D97-AF65-F5344CB8AC3E}">
        <p14:creationId xmlns:p14="http://schemas.microsoft.com/office/powerpoint/2010/main" val="465080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E1B1C571-7EE8-98FB-CD1D-B7C5E4585A36}"/>
              </a:ext>
            </a:extLst>
          </p:cNvPr>
          <p:cNvSpPr/>
          <p:nvPr/>
        </p:nvSpPr>
        <p:spPr>
          <a:xfrm>
            <a:off x="314632" y="1242578"/>
            <a:ext cx="11764297" cy="529162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Friend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CC77DE8-009B-749C-9BA6-AF4FC68A40C7}"/>
              </a:ext>
            </a:extLst>
          </p:cNvPr>
          <p:cNvSpPr/>
          <p:nvPr/>
        </p:nvSpPr>
        <p:spPr>
          <a:xfrm>
            <a:off x="1639791" y="1399581"/>
            <a:ext cx="9242323" cy="5058212"/>
          </a:xfrm>
          <a:prstGeom prst="ellipse">
            <a:avLst/>
          </a:prstGeom>
          <a:solidFill>
            <a:srgbClr val="99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274772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Why Church?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B04040EA-AD80-783E-41C6-E460ADD9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5353" y="275871"/>
            <a:ext cx="914400" cy="9144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1CC4371-25A0-E332-30E4-972BB2855C0A}"/>
              </a:ext>
            </a:extLst>
          </p:cNvPr>
          <p:cNvSpPr/>
          <p:nvPr/>
        </p:nvSpPr>
        <p:spPr>
          <a:xfrm>
            <a:off x="3469810" y="1794118"/>
            <a:ext cx="5535562" cy="41885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4399A4-AA5F-782C-2EA3-B6C006C752A5}"/>
              </a:ext>
            </a:extLst>
          </p:cNvPr>
          <p:cNvSpPr/>
          <p:nvPr/>
        </p:nvSpPr>
        <p:spPr>
          <a:xfrm>
            <a:off x="3883741" y="3316193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4FD4AA-E9DB-70C0-744A-1C60F6ECE5B6}"/>
              </a:ext>
            </a:extLst>
          </p:cNvPr>
          <p:cNvSpPr txBox="1"/>
          <p:nvPr/>
        </p:nvSpPr>
        <p:spPr>
          <a:xfrm>
            <a:off x="4057045" y="3495298"/>
            <a:ext cx="1297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Spiritual Enrichment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D73822-CE83-EAD1-8449-E9BC7DD57FEA}"/>
              </a:ext>
            </a:extLst>
          </p:cNvPr>
          <p:cNvSpPr/>
          <p:nvPr/>
        </p:nvSpPr>
        <p:spPr>
          <a:xfrm>
            <a:off x="5384401" y="25669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1F6781-9EC6-629F-AD51-F345EA515FB8}"/>
              </a:ext>
            </a:extLst>
          </p:cNvPr>
          <p:cNvSpPr/>
          <p:nvPr/>
        </p:nvSpPr>
        <p:spPr>
          <a:xfrm>
            <a:off x="7006724" y="332813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AF3AD5-CEF8-0F19-DA67-4F77F10A7E04}"/>
              </a:ext>
            </a:extLst>
          </p:cNvPr>
          <p:cNvSpPr/>
          <p:nvPr/>
        </p:nvSpPr>
        <p:spPr>
          <a:xfrm>
            <a:off x="6326387" y="4448655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EC849E-90DF-410E-0AD5-A5ED49337C20}"/>
              </a:ext>
            </a:extLst>
          </p:cNvPr>
          <p:cNvSpPr/>
          <p:nvPr/>
        </p:nvSpPr>
        <p:spPr>
          <a:xfrm>
            <a:off x="4312689" y="4458226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2641D5-62A1-5714-C4AE-8977CC89544A}"/>
              </a:ext>
            </a:extLst>
          </p:cNvPr>
          <p:cNvSpPr txBox="1"/>
          <p:nvPr/>
        </p:nvSpPr>
        <p:spPr>
          <a:xfrm>
            <a:off x="5678125" y="2763271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Bonding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314307-8C1C-75BB-9FDC-ACC74AA26637}"/>
              </a:ext>
            </a:extLst>
          </p:cNvPr>
          <p:cNvSpPr txBox="1"/>
          <p:nvPr/>
        </p:nvSpPr>
        <p:spPr>
          <a:xfrm>
            <a:off x="7207045" y="3502844"/>
            <a:ext cx="128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Operations Ministry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3F5B8E-98F0-0A42-DA91-BBB53A42D8D4}"/>
              </a:ext>
            </a:extLst>
          </p:cNvPr>
          <p:cNvSpPr txBox="1"/>
          <p:nvPr/>
        </p:nvSpPr>
        <p:spPr>
          <a:xfrm>
            <a:off x="4457711" y="4606140"/>
            <a:ext cx="1351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Youth Religious 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12C59A-A44F-B63B-2157-F1166500D267}"/>
              </a:ext>
            </a:extLst>
          </p:cNvPr>
          <p:cNvSpPr txBox="1"/>
          <p:nvPr/>
        </p:nvSpPr>
        <p:spPr>
          <a:xfrm>
            <a:off x="6598611" y="4632832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Social Justice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D6709-11C5-73DF-868D-59E96E803B2D}"/>
              </a:ext>
            </a:extLst>
          </p:cNvPr>
          <p:cNvSpPr txBox="1"/>
          <p:nvPr/>
        </p:nvSpPr>
        <p:spPr>
          <a:xfrm>
            <a:off x="5343831" y="1868731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BEDROCK QUAKERS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7035E1-5F78-2F59-9828-3B2A45AEE273}"/>
              </a:ext>
            </a:extLst>
          </p:cNvPr>
          <p:cNvSpPr txBox="1"/>
          <p:nvPr/>
        </p:nvSpPr>
        <p:spPr>
          <a:xfrm>
            <a:off x="7070635" y="1328371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QUAKER CITIZENS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904C4F6-C593-5558-797D-20C758D97496}"/>
              </a:ext>
            </a:extLst>
          </p:cNvPr>
          <p:cNvSpPr/>
          <p:nvPr/>
        </p:nvSpPr>
        <p:spPr>
          <a:xfrm>
            <a:off x="8959282" y="2719320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746425-2B47-80F0-B076-E484F48951B9}"/>
              </a:ext>
            </a:extLst>
          </p:cNvPr>
          <p:cNvSpPr txBox="1"/>
          <p:nvPr/>
        </p:nvSpPr>
        <p:spPr>
          <a:xfrm>
            <a:off x="9173496" y="2915671"/>
            <a:ext cx="101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Young Family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21A899E-5A85-2B92-F421-C9B31CF88D96}"/>
              </a:ext>
            </a:extLst>
          </p:cNvPr>
          <p:cNvSpPr/>
          <p:nvPr/>
        </p:nvSpPr>
        <p:spPr>
          <a:xfrm>
            <a:off x="8926749" y="4120418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3C8ADB-D16A-14AE-0599-3751D1689FEC}"/>
              </a:ext>
            </a:extLst>
          </p:cNvPr>
          <p:cNvSpPr txBox="1"/>
          <p:nvPr/>
        </p:nvSpPr>
        <p:spPr>
          <a:xfrm>
            <a:off x="9078872" y="4372997"/>
            <a:ext cx="117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Ailing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E0C4CAE-1FFD-CAC6-B2F1-A53D963E332D}"/>
              </a:ext>
            </a:extLst>
          </p:cNvPr>
          <p:cNvSpPr/>
          <p:nvPr/>
        </p:nvSpPr>
        <p:spPr>
          <a:xfrm>
            <a:off x="1812661" y="2945461"/>
            <a:ext cx="1622323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DA646C-0E20-1430-4C18-7B5C2DF8C65A}"/>
              </a:ext>
            </a:extLst>
          </p:cNvPr>
          <p:cNvSpPr txBox="1"/>
          <p:nvPr/>
        </p:nvSpPr>
        <p:spPr>
          <a:xfrm>
            <a:off x="2004539" y="3198040"/>
            <a:ext cx="1174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Caregiver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E2D2DF-DBB8-7912-EBA4-05B06DE1C2EF}"/>
              </a:ext>
            </a:extLst>
          </p:cNvPr>
          <p:cNvSpPr txBox="1"/>
          <p:nvPr/>
        </p:nvSpPr>
        <p:spPr>
          <a:xfrm>
            <a:off x="8835794" y="1155005"/>
            <a:ext cx="14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</a:rPr>
              <a:t>FRIENDS IN SPIRIT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881B012-BA52-EE0A-85E0-D44ED7D21F80}"/>
              </a:ext>
            </a:extLst>
          </p:cNvPr>
          <p:cNvSpPr/>
          <p:nvPr/>
        </p:nvSpPr>
        <p:spPr>
          <a:xfrm>
            <a:off x="10882114" y="3352964"/>
            <a:ext cx="1176866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DCFFC7-6E0D-C346-8515-A493D604B418}"/>
              </a:ext>
            </a:extLst>
          </p:cNvPr>
          <p:cNvSpPr txBox="1"/>
          <p:nvPr/>
        </p:nvSpPr>
        <p:spPr>
          <a:xfrm>
            <a:off x="11017047" y="3549853"/>
            <a:ext cx="929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College Student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9F2FE2A-4B53-D1D6-02A8-795A1B799E18}"/>
              </a:ext>
            </a:extLst>
          </p:cNvPr>
          <p:cNvSpPr/>
          <p:nvPr/>
        </p:nvSpPr>
        <p:spPr>
          <a:xfrm>
            <a:off x="422750" y="3240428"/>
            <a:ext cx="1068709" cy="9832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33FA73-6AAE-D00B-5BAC-5295DC6A7807}"/>
              </a:ext>
            </a:extLst>
          </p:cNvPr>
          <p:cNvSpPr txBox="1"/>
          <p:nvPr/>
        </p:nvSpPr>
        <p:spPr>
          <a:xfrm>
            <a:off x="422750" y="3436779"/>
            <a:ext cx="929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Re-Located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162E8F-F789-2B35-61A5-CE8E4704DDF0}"/>
              </a:ext>
            </a:extLst>
          </p:cNvPr>
          <p:cNvSpPr txBox="1"/>
          <p:nvPr/>
        </p:nvSpPr>
        <p:spPr>
          <a:xfrm>
            <a:off x="314632" y="5573864"/>
            <a:ext cx="2261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Friendly Bible Study</a:t>
            </a:r>
          </a:p>
          <a:p>
            <a:r>
              <a:rPr lang="en-US" dirty="0"/>
              <a:t>Power of 8 </a:t>
            </a:r>
          </a:p>
          <a:p>
            <a:r>
              <a:rPr lang="en-US" dirty="0"/>
              <a:t>Meditation Group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DA769FA-9709-0D92-CA54-A89BF8A6667B}"/>
              </a:ext>
            </a:extLst>
          </p:cNvPr>
          <p:cNvCxnSpPr>
            <a:cxnSpLocks/>
          </p:cNvCxnSpPr>
          <p:nvPr/>
        </p:nvCxnSpPr>
        <p:spPr>
          <a:xfrm flipV="1">
            <a:off x="1876508" y="4132380"/>
            <a:ext cx="2436181" cy="14414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6594A86-F6C6-8AE3-BA19-8308B983BCC2}"/>
              </a:ext>
            </a:extLst>
          </p:cNvPr>
          <p:cNvCxnSpPr>
            <a:cxnSpLocks/>
          </p:cNvCxnSpPr>
          <p:nvPr/>
        </p:nvCxnSpPr>
        <p:spPr>
          <a:xfrm flipV="1">
            <a:off x="3883741" y="5350210"/>
            <a:ext cx="1004320" cy="7760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FB0DC3B-DF68-1E53-DB91-D455FCB2BB55}"/>
              </a:ext>
            </a:extLst>
          </p:cNvPr>
          <p:cNvSpPr txBox="1"/>
          <p:nvPr/>
        </p:nvSpPr>
        <p:spPr>
          <a:xfrm>
            <a:off x="2832928" y="6203868"/>
            <a:ext cx="1699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Engaging youth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55DAD1-BE83-1657-311B-1E8682416270}"/>
              </a:ext>
            </a:extLst>
          </p:cNvPr>
          <p:cNvSpPr txBox="1"/>
          <p:nvPr/>
        </p:nvSpPr>
        <p:spPr>
          <a:xfrm>
            <a:off x="8275623" y="6171980"/>
            <a:ext cx="2547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Encouragement</a:t>
            </a:r>
          </a:p>
          <a:p>
            <a:r>
              <a:rPr lang="en-US" dirty="0"/>
              <a:t>Advertise initiatives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EEA0EB-B004-9584-67A8-25DD94577A48}"/>
              </a:ext>
            </a:extLst>
          </p:cNvPr>
          <p:cNvCxnSpPr>
            <a:cxnSpLocks/>
          </p:cNvCxnSpPr>
          <p:nvPr/>
        </p:nvCxnSpPr>
        <p:spPr>
          <a:xfrm flipH="1" flipV="1">
            <a:off x="7403919" y="5294773"/>
            <a:ext cx="1091152" cy="9618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8CDAAB5-15D4-D9AF-7002-BBC30117314C}"/>
              </a:ext>
            </a:extLst>
          </p:cNvPr>
          <p:cNvSpPr txBox="1"/>
          <p:nvPr/>
        </p:nvSpPr>
        <p:spPr>
          <a:xfrm>
            <a:off x="10300552" y="5363208"/>
            <a:ext cx="169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Connections</a:t>
            </a:r>
          </a:p>
          <a:p>
            <a:r>
              <a:rPr lang="en-US" dirty="0"/>
              <a:t>Career Leads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E5E785E-594B-97FB-6F3F-AA298966821A}"/>
              </a:ext>
            </a:extLst>
          </p:cNvPr>
          <p:cNvCxnSpPr>
            <a:cxnSpLocks/>
          </p:cNvCxnSpPr>
          <p:nvPr/>
        </p:nvCxnSpPr>
        <p:spPr>
          <a:xfrm flipV="1">
            <a:off x="10933225" y="4186935"/>
            <a:ext cx="410162" cy="1163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9B559ED-91E0-37C1-6159-0FE4E569137A}"/>
              </a:ext>
            </a:extLst>
          </p:cNvPr>
          <p:cNvCxnSpPr>
            <a:cxnSpLocks/>
          </p:cNvCxnSpPr>
          <p:nvPr/>
        </p:nvCxnSpPr>
        <p:spPr>
          <a:xfrm>
            <a:off x="1599577" y="2056463"/>
            <a:ext cx="824326" cy="9925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03B8351-256A-5D5D-820F-F653907F823F}"/>
              </a:ext>
            </a:extLst>
          </p:cNvPr>
          <p:cNvSpPr txBox="1"/>
          <p:nvPr/>
        </p:nvSpPr>
        <p:spPr>
          <a:xfrm>
            <a:off x="546923" y="1508948"/>
            <a:ext cx="1699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Support group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35F1F28-A9D5-AAF4-0341-0051586A696D}"/>
              </a:ext>
            </a:extLst>
          </p:cNvPr>
          <p:cNvSpPr txBox="1"/>
          <p:nvPr/>
        </p:nvSpPr>
        <p:spPr>
          <a:xfrm>
            <a:off x="10768289" y="1449835"/>
            <a:ext cx="164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 Group</a:t>
            </a:r>
          </a:p>
          <a:p>
            <a:r>
              <a:rPr lang="en-US" dirty="0"/>
              <a:t>Childcare for</a:t>
            </a:r>
          </a:p>
          <a:p>
            <a:r>
              <a:rPr lang="en-US" dirty="0"/>
              <a:t>   meetings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901B4C2-8C9E-F01B-8265-73C57F16967B}"/>
              </a:ext>
            </a:extLst>
          </p:cNvPr>
          <p:cNvCxnSpPr>
            <a:cxnSpLocks/>
          </p:cNvCxnSpPr>
          <p:nvPr/>
        </p:nvCxnSpPr>
        <p:spPr>
          <a:xfrm flipH="1">
            <a:off x="10076512" y="2093896"/>
            <a:ext cx="953934" cy="85903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6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2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7C0132-CE06-4CE0-B774-C9BD18E8CA0A}"/>
              </a:ext>
            </a:extLst>
          </p:cNvPr>
          <p:cNvSpPr txBox="1"/>
          <p:nvPr/>
        </p:nvSpPr>
        <p:spPr>
          <a:xfrm>
            <a:off x="3843099" y="1777291"/>
            <a:ext cx="6093372" cy="42473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600" b="1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Facts on Growth</a:t>
            </a:r>
            <a:endParaRPr lang="en-US" b="1" dirty="0">
              <a:solidFill>
                <a:srgbClr val="FFFF00"/>
              </a:solidFill>
              <a:effectLst/>
            </a:endParaRPr>
          </a:p>
          <a:p>
            <a:pPr marL="3200400" rtl="0">
              <a:spcBef>
                <a:spcPts val="0"/>
              </a:spcBef>
              <a:spcAft>
                <a:spcPts val="0"/>
              </a:spcAft>
            </a:pPr>
            <a:br>
              <a:rPr lang="en-US" b="1" dirty="0">
                <a:solidFill>
                  <a:srgbClr val="FFFF00"/>
                </a:solidFill>
                <a:effectLst/>
              </a:rPr>
            </a:br>
            <a:r>
              <a:rPr lang="en-US" sz="1800" b="1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A publication of </a:t>
            </a:r>
            <a:r>
              <a:rPr lang="en-US" sz="1800" b="1" i="1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Faith Communities Today</a:t>
            </a:r>
            <a:r>
              <a:rPr lang="en-US" sz="1800" b="1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 and CCSP </a:t>
            </a:r>
            <a:endParaRPr lang="en-US" b="1" dirty="0">
              <a:solidFill>
                <a:srgbClr val="FFFF00"/>
              </a:solidFill>
              <a:effectLst/>
            </a:endParaRPr>
          </a:p>
          <a:p>
            <a:pPr marL="3200400" rtl="0">
              <a:spcBef>
                <a:spcPts val="0"/>
              </a:spcBef>
              <a:spcAft>
                <a:spcPts val="0"/>
              </a:spcAft>
            </a:pPr>
            <a:br>
              <a:rPr lang="en-US" b="1" dirty="0">
                <a:solidFill>
                  <a:srgbClr val="FFFF00"/>
                </a:solidFill>
                <a:effectLst/>
              </a:rPr>
            </a:br>
            <a:r>
              <a:rPr lang="en-US" sz="1800" b="1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(The Cooperative Congregational Studies Partnership, hosted by </a:t>
            </a:r>
            <a:endParaRPr lang="en-US" b="1" dirty="0">
              <a:solidFill>
                <a:srgbClr val="FFFF00"/>
              </a:solidFill>
              <a:effectLst/>
            </a:endParaRPr>
          </a:p>
          <a:p>
            <a:pPr marL="3200400" rtl="0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Hartford Seminary’s Institute for Religion Research)</a:t>
            </a:r>
            <a:endParaRPr lang="en-US" b="1" dirty="0">
              <a:solidFill>
                <a:srgbClr val="FFFF00"/>
              </a:solidFill>
              <a:effectLst/>
            </a:endParaRPr>
          </a:p>
          <a:p>
            <a:br>
              <a:rPr lang="en-US" b="1" dirty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B21D3-AC8F-4BF3-B400-11281E7EA6BD}"/>
              </a:ext>
            </a:extLst>
          </p:cNvPr>
          <p:cNvSpPr txBox="1"/>
          <p:nvPr/>
        </p:nvSpPr>
        <p:spPr>
          <a:xfrm>
            <a:off x="1174043" y="688622"/>
            <a:ext cx="450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2000-2005 study on religious congregations,</a:t>
            </a:r>
          </a:p>
          <a:p>
            <a:r>
              <a:rPr lang="en-US" b="1" dirty="0"/>
              <a:t>“one of the most pervasive voluntary organizations in the U.S.”</a:t>
            </a:r>
          </a:p>
        </p:txBody>
      </p:sp>
    </p:spTree>
    <p:extLst>
      <p:ext uri="{BB962C8B-B14F-4D97-AF65-F5344CB8AC3E}">
        <p14:creationId xmlns:p14="http://schemas.microsoft.com/office/powerpoint/2010/main" val="327792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274772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Why Church?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B04040EA-AD80-783E-41C6-E460ADD9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75353" y="275871"/>
            <a:ext cx="914400" cy="9144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FAE3F77-D74B-5F0B-F07E-88B0B4AC70BA}"/>
              </a:ext>
            </a:extLst>
          </p:cNvPr>
          <p:cNvGrpSpPr/>
          <p:nvPr/>
        </p:nvGrpSpPr>
        <p:grpSpPr>
          <a:xfrm>
            <a:off x="403123" y="1190271"/>
            <a:ext cx="8475406" cy="3766283"/>
            <a:chOff x="314632" y="1218671"/>
            <a:chExt cx="11764297" cy="5315529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1B1C571-7EE8-98FB-CD1D-B7C5E4585A36}"/>
                </a:ext>
              </a:extLst>
            </p:cNvPr>
            <p:cNvSpPr/>
            <p:nvPr/>
          </p:nvSpPr>
          <p:spPr>
            <a:xfrm>
              <a:off x="314632" y="1242578"/>
              <a:ext cx="11764297" cy="529162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CC77DE8-009B-749C-9BA6-AF4FC68A40C7}"/>
                </a:ext>
              </a:extLst>
            </p:cNvPr>
            <p:cNvSpPr/>
            <p:nvPr/>
          </p:nvSpPr>
          <p:spPr>
            <a:xfrm>
              <a:off x="1639791" y="1399581"/>
              <a:ext cx="9242323" cy="5058212"/>
            </a:xfrm>
            <a:prstGeom prst="ellipse">
              <a:avLst/>
            </a:prstGeom>
            <a:solidFill>
              <a:srgbClr val="99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1CC4371-25A0-E332-30E4-972BB2855C0A}"/>
                </a:ext>
              </a:extLst>
            </p:cNvPr>
            <p:cNvSpPr/>
            <p:nvPr/>
          </p:nvSpPr>
          <p:spPr>
            <a:xfrm>
              <a:off x="3469810" y="1794118"/>
              <a:ext cx="5535562" cy="41885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4399A4-AA5F-782C-2EA3-B6C006C752A5}"/>
                </a:ext>
              </a:extLst>
            </p:cNvPr>
            <p:cNvSpPr/>
            <p:nvPr/>
          </p:nvSpPr>
          <p:spPr>
            <a:xfrm>
              <a:off x="3883741" y="3316193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34FD4AA-E9DB-70C0-744A-1C60F6ECE5B6}"/>
                </a:ext>
              </a:extLst>
            </p:cNvPr>
            <p:cNvSpPr txBox="1"/>
            <p:nvPr/>
          </p:nvSpPr>
          <p:spPr>
            <a:xfrm>
              <a:off x="4057045" y="3495297"/>
              <a:ext cx="1297859" cy="638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Spiritual Enrichment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D73822-CE83-EAD1-8449-E9BC7DD57FEA}"/>
                </a:ext>
              </a:extLst>
            </p:cNvPr>
            <p:cNvSpPr/>
            <p:nvPr/>
          </p:nvSpPr>
          <p:spPr>
            <a:xfrm>
              <a:off x="5384401" y="2566920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91F6781-9EC6-629F-AD51-F345EA515FB8}"/>
                </a:ext>
              </a:extLst>
            </p:cNvPr>
            <p:cNvSpPr/>
            <p:nvPr/>
          </p:nvSpPr>
          <p:spPr>
            <a:xfrm>
              <a:off x="7006724" y="3328131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AF3AD5-CEF8-0F19-DA67-4F77F10A7E04}"/>
                </a:ext>
              </a:extLst>
            </p:cNvPr>
            <p:cNvSpPr/>
            <p:nvPr/>
          </p:nvSpPr>
          <p:spPr>
            <a:xfrm>
              <a:off x="6326387" y="4448655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EC849E-90DF-410E-0AD5-A5ED49337C20}"/>
                </a:ext>
              </a:extLst>
            </p:cNvPr>
            <p:cNvSpPr/>
            <p:nvPr/>
          </p:nvSpPr>
          <p:spPr>
            <a:xfrm>
              <a:off x="4312689" y="4458226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02641D5-62A1-5714-C4AE-8977CC89544A}"/>
                </a:ext>
              </a:extLst>
            </p:cNvPr>
            <p:cNvSpPr txBox="1"/>
            <p:nvPr/>
          </p:nvSpPr>
          <p:spPr>
            <a:xfrm>
              <a:off x="5678125" y="2763271"/>
              <a:ext cx="1012723" cy="638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Social Bonding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6314307-8C1C-75BB-9FDC-ACC74AA26637}"/>
                </a:ext>
              </a:extLst>
            </p:cNvPr>
            <p:cNvSpPr txBox="1"/>
            <p:nvPr/>
          </p:nvSpPr>
          <p:spPr>
            <a:xfrm>
              <a:off x="7207045" y="3502844"/>
              <a:ext cx="1288026" cy="638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Operations Ministry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3F5B8E-98F0-0A42-DA91-BBB53A42D8D4}"/>
                </a:ext>
              </a:extLst>
            </p:cNvPr>
            <p:cNvSpPr txBox="1"/>
            <p:nvPr/>
          </p:nvSpPr>
          <p:spPr>
            <a:xfrm>
              <a:off x="4457711" y="4606139"/>
              <a:ext cx="1351930" cy="38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Youth Religious Ed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12C59A-A44F-B63B-2157-F1166500D267}"/>
                </a:ext>
              </a:extLst>
            </p:cNvPr>
            <p:cNvSpPr txBox="1"/>
            <p:nvPr/>
          </p:nvSpPr>
          <p:spPr>
            <a:xfrm>
              <a:off x="6598611" y="4632832"/>
              <a:ext cx="1012723" cy="38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Social Justice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B4D6709-11C5-73DF-868D-59E96E803B2D}"/>
                </a:ext>
              </a:extLst>
            </p:cNvPr>
            <p:cNvSpPr txBox="1"/>
            <p:nvPr/>
          </p:nvSpPr>
          <p:spPr>
            <a:xfrm>
              <a:off x="5343831" y="1868731"/>
              <a:ext cx="1494500" cy="553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>
                  <a:solidFill>
                    <a:schemeClr val="accent2">
                      <a:lumMod val="50000"/>
                    </a:schemeClr>
                  </a:solidFill>
                </a:rPr>
                <a:t>BEDROCK</a:t>
              </a:r>
              <a:r>
                <a:rPr lang="en-US" sz="2000" b="1" i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200" b="1" i="1" dirty="0">
                  <a:solidFill>
                    <a:schemeClr val="accent2">
                      <a:lumMod val="50000"/>
                    </a:schemeClr>
                  </a:solidFill>
                </a:rPr>
                <a:t>QUAKERS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B7035E1-5F78-2F59-9828-3B2A45AEE273}"/>
                </a:ext>
              </a:extLst>
            </p:cNvPr>
            <p:cNvSpPr txBox="1"/>
            <p:nvPr/>
          </p:nvSpPr>
          <p:spPr>
            <a:xfrm>
              <a:off x="7307972" y="1361674"/>
              <a:ext cx="1494500" cy="38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>
                  <a:solidFill>
                    <a:schemeClr val="accent2">
                      <a:lumMod val="50000"/>
                    </a:schemeClr>
                  </a:solidFill>
                </a:rPr>
                <a:t>QUAKER CITIZENS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904C4F6-C593-5558-797D-20C758D97496}"/>
                </a:ext>
              </a:extLst>
            </p:cNvPr>
            <p:cNvSpPr/>
            <p:nvPr/>
          </p:nvSpPr>
          <p:spPr>
            <a:xfrm>
              <a:off x="8959282" y="2719320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746425-2B47-80F0-B076-E484F48951B9}"/>
                </a:ext>
              </a:extLst>
            </p:cNvPr>
            <p:cNvSpPr txBox="1"/>
            <p:nvPr/>
          </p:nvSpPr>
          <p:spPr>
            <a:xfrm>
              <a:off x="9173496" y="2915671"/>
              <a:ext cx="1012723" cy="638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Young Family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21A899E-5A85-2B92-F421-C9B31CF88D96}"/>
                </a:ext>
              </a:extLst>
            </p:cNvPr>
            <p:cNvSpPr/>
            <p:nvPr/>
          </p:nvSpPr>
          <p:spPr>
            <a:xfrm>
              <a:off x="8926749" y="4120418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E3C8ADB-D16A-14AE-0599-3751D1689FEC}"/>
                </a:ext>
              </a:extLst>
            </p:cNvPr>
            <p:cNvSpPr txBox="1"/>
            <p:nvPr/>
          </p:nvSpPr>
          <p:spPr>
            <a:xfrm>
              <a:off x="9078872" y="4372996"/>
              <a:ext cx="1174957" cy="38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Ailing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E0C4CAE-1FFD-CAC6-B2F1-A53D963E332D}"/>
                </a:ext>
              </a:extLst>
            </p:cNvPr>
            <p:cNvSpPr/>
            <p:nvPr/>
          </p:nvSpPr>
          <p:spPr>
            <a:xfrm>
              <a:off x="1812661" y="2945461"/>
              <a:ext cx="1622323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DA646C-0E20-1430-4C18-7B5C2DF8C65A}"/>
                </a:ext>
              </a:extLst>
            </p:cNvPr>
            <p:cNvSpPr txBox="1"/>
            <p:nvPr/>
          </p:nvSpPr>
          <p:spPr>
            <a:xfrm>
              <a:off x="2036343" y="3198039"/>
              <a:ext cx="1174957" cy="38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Caregiver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AE2D2DF-DBB8-7912-EBA4-05B06DE1C2EF}"/>
                </a:ext>
              </a:extLst>
            </p:cNvPr>
            <p:cNvSpPr txBox="1"/>
            <p:nvPr/>
          </p:nvSpPr>
          <p:spPr>
            <a:xfrm>
              <a:off x="9054572" y="1218671"/>
              <a:ext cx="1494500" cy="382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>
                  <a:solidFill>
                    <a:schemeClr val="accent2">
                      <a:lumMod val="50000"/>
                    </a:schemeClr>
                  </a:solidFill>
                </a:rPr>
                <a:t>FRIENDS IN SPIRIT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881B012-BA52-EE0A-85E0-D44ED7D21F80}"/>
                </a:ext>
              </a:extLst>
            </p:cNvPr>
            <p:cNvSpPr/>
            <p:nvPr/>
          </p:nvSpPr>
          <p:spPr>
            <a:xfrm>
              <a:off x="10811843" y="3352964"/>
              <a:ext cx="1247137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DCFFC7-6E0D-C346-8515-A493D604B418}"/>
                </a:ext>
              </a:extLst>
            </p:cNvPr>
            <p:cNvSpPr txBox="1"/>
            <p:nvPr/>
          </p:nvSpPr>
          <p:spPr>
            <a:xfrm>
              <a:off x="11017048" y="3549852"/>
              <a:ext cx="929150" cy="65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College </a:t>
              </a:r>
              <a:r>
                <a:rPr lang="en-US" sz="1200" b="1" dirty="0" err="1"/>
                <a:t>Studnt</a:t>
              </a:r>
              <a:endParaRPr lang="en-US" sz="1200" b="1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9F2FE2A-4B53-D1D6-02A8-795A1B799E18}"/>
                </a:ext>
              </a:extLst>
            </p:cNvPr>
            <p:cNvSpPr/>
            <p:nvPr/>
          </p:nvSpPr>
          <p:spPr>
            <a:xfrm>
              <a:off x="422750" y="3240428"/>
              <a:ext cx="1068709" cy="98322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C33FA73-6AAE-D00B-5BAC-5295DC6A7807}"/>
                </a:ext>
              </a:extLst>
            </p:cNvPr>
            <p:cNvSpPr txBox="1"/>
            <p:nvPr/>
          </p:nvSpPr>
          <p:spPr>
            <a:xfrm>
              <a:off x="454552" y="3436779"/>
              <a:ext cx="961554" cy="65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Re-Located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EA84B08-3F72-C4AF-8394-BFB6E0C8855F}"/>
              </a:ext>
            </a:extLst>
          </p:cNvPr>
          <p:cNvSpPr txBox="1"/>
          <p:nvPr/>
        </p:nvSpPr>
        <p:spPr>
          <a:xfrm>
            <a:off x="7563664" y="4522020"/>
            <a:ext cx="4463845" cy="22467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MDO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Inventory of meeting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activities to share ideas,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invite participation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&gt;  Inter-meeting networking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570EF0-303D-2564-02C6-5D930F45168A}"/>
              </a:ext>
            </a:extLst>
          </p:cNvPr>
          <p:cNvCxnSpPr/>
          <p:nvPr/>
        </p:nvCxnSpPr>
        <p:spPr>
          <a:xfrm flipH="1" flipV="1">
            <a:off x="6520111" y="4961152"/>
            <a:ext cx="730412" cy="416835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531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Becoming a Quaker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299AC-761A-7D8F-4795-3B2BF26DB404}"/>
              </a:ext>
            </a:extLst>
          </p:cNvPr>
          <p:cNvSpPr txBox="1"/>
          <p:nvPr/>
        </p:nvSpPr>
        <p:spPr>
          <a:xfrm>
            <a:off x="1719141" y="1455174"/>
            <a:ext cx="8121446" cy="40318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new attenders learn?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-  -  - </a:t>
            </a:r>
            <a:r>
              <a:rPr lang="en-US" sz="32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OSMOSIS</a:t>
            </a:r>
            <a:r>
              <a:rPr lang="en-US" sz="3200" b="1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doesn’t work -  -  -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existing Friends fill in the gaps?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become a “better” Quaker?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Puzzle pieces">
            <a:extLst>
              <a:ext uri="{FF2B5EF4-FFF2-40B4-BE49-F238E27FC236}">
                <a16:creationId xmlns:a16="http://schemas.microsoft.com/office/drawing/2014/main" id="{6503C20A-A7A1-D126-BE50-6FDFAA0F0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2379" y="153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48900" y="365285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Becoming a Quaker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299AC-761A-7D8F-4795-3B2BF26DB404}"/>
              </a:ext>
            </a:extLst>
          </p:cNvPr>
          <p:cNvSpPr txBox="1"/>
          <p:nvPr/>
        </p:nvSpPr>
        <p:spPr>
          <a:xfrm>
            <a:off x="1602659" y="1067600"/>
            <a:ext cx="98027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learn?  It’s different ….  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FAITH with no dogma </a:t>
            </a: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encourages seeking and continuing revelation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with no minister </a:t>
            </a:r>
          </a:p>
          <a:p>
            <a:pPr lvl="2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intermediary not needed </a:t>
            </a:r>
          </a:p>
          <a:p>
            <a:pPr lvl="1"/>
            <a:endParaRPr lang="en-US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deeply 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ooted BELIEF the of light of God in all</a:t>
            </a: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 centered on sin and salvation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distinct PROCESS for business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sense of the meeting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unity in face of disagreement </a:t>
            </a:r>
          </a:p>
        </p:txBody>
      </p:sp>
      <p:pic>
        <p:nvPicPr>
          <p:cNvPr id="18" name="Graphic 17" descr="Puzzle pieces">
            <a:extLst>
              <a:ext uri="{FF2B5EF4-FFF2-40B4-BE49-F238E27FC236}">
                <a16:creationId xmlns:a16="http://schemas.microsoft.com/office/drawing/2014/main" id="{C195000B-979B-728F-C107-831118821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12379" y="153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Becoming a Quaker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F28509-1540-0648-A141-9B7B04B3E7F8}"/>
              </a:ext>
            </a:extLst>
          </p:cNvPr>
          <p:cNvSpPr txBox="1"/>
          <p:nvPr/>
        </p:nvSpPr>
        <p:spPr>
          <a:xfrm>
            <a:off x="5654848" y="4134054"/>
            <a:ext cx="5179124" cy="22467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MDO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Annual Thread on articulating our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faith to newcomers and adult ed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methods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Publicize adult ed speakers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A7411E-B20E-2D70-0145-562363AA3E6B}"/>
              </a:ext>
            </a:extLst>
          </p:cNvPr>
          <p:cNvCxnSpPr/>
          <p:nvPr/>
        </p:nvCxnSpPr>
        <p:spPr>
          <a:xfrm flipH="1" flipV="1">
            <a:off x="6664859" y="3447880"/>
            <a:ext cx="730412" cy="416835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Puzzle pieces">
            <a:extLst>
              <a:ext uri="{FF2B5EF4-FFF2-40B4-BE49-F238E27FC236}">
                <a16:creationId xmlns:a16="http://schemas.microsoft.com/office/drawing/2014/main" id="{0AE4A512-ED77-E001-E020-9C385DD39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33972" y="287234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FB7B0C7-BCC4-B78D-24D5-D18FCA08582D}"/>
              </a:ext>
            </a:extLst>
          </p:cNvPr>
          <p:cNvSpPr txBox="1"/>
          <p:nvPr/>
        </p:nvSpPr>
        <p:spPr>
          <a:xfrm>
            <a:off x="324465" y="145639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FAITH with no dogma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encourages seeking and continuing revelation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with no minister </a:t>
            </a:r>
          </a:p>
          <a:p>
            <a:pPr lvl="1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intermediary not needed </a:t>
            </a:r>
          </a:p>
          <a:p>
            <a:pPr lvl="1"/>
            <a:endParaRPr lang="en-US" sz="1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b="1" dirty="0">
                <a:solidFill>
                  <a:srgbClr val="5482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deeply 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ooted BELIEF the of light of God in all</a:t>
            </a:r>
          </a:p>
          <a:p>
            <a:pPr lvl="1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 centered on sin and salvation 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distinct PROCESS for business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sense of the meeting</a:t>
            </a:r>
            <a:b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unity in face of disagreement </a:t>
            </a:r>
          </a:p>
        </p:txBody>
      </p:sp>
    </p:spTree>
    <p:extLst>
      <p:ext uri="{BB962C8B-B14F-4D97-AF65-F5344CB8AC3E}">
        <p14:creationId xmlns:p14="http://schemas.microsoft.com/office/powerpoint/2010/main" val="259528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602247" y="1641987"/>
            <a:ext cx="9377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 your neighbors know about local Quakers?</a:t>
            </a:r>
          </a:p>
        </p:txBody>
      </p:sp>
      <p:pic>
        <p:nvPicPr>
          <p:cNvPr id="13" name="Graphic 12" descr="Plant">
            <a:extLst>
              <a:ext uri="{FF2B5EF4-FFF2-40B4-BE49-F238E27FC236}">
                <a16:creationId xmlns:a16="http://schemas.microsoft.com/office/drawing/2014/main" id="{6B593C52-F8E1-D1EE-57EA-82B8852F5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569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3FFAE6ED-E1E8-C40C-587C-1CA52D1F42D3}"/>
              </a:ext>
            </a:extLst>
          </p:cNvPr>
          <p:cNvSpPr/>
          <p:nvPr/>
        </p:nvSpPr>
        <p:spPr>
          <a:xfrm>
            <a:off x="1356850" y="1612491"/>
            <a:ext cx="2399071" cy="270387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Graphic 5" descr="Monitor">
            <a:extLst>
              <a:ext uri="{FF2B5EF4-FFF2-40B4-BE49-F238E27FC236}">
                <a16:creationId xmlns:a16="http://schemas.microsoft.com/office/drawing/2014/main" id="{105AFB24-0FB6-7833-0468-42BBB66EB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4027" y="2880851"/>
            <a:ext cx="3952567" cy="41600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4100052" y="1543664"/>
            <a:ext cx="2399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physical sign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3984F-D107-FA19-95A2-8692FEB1A7DE}"/>
              </a:ext>
            </a:extLst>
          </p:cNvPr>
          <p:cNvSpPr txBox="1"/>
          <p:nvPr/>
        </p:nvSpPr>
        <p:spPr>
          <a:xfrm>
            <a:off x="4992329" y="4094929"/>
            <a:ext cx="2207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digital sign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9871B-C402-6A6A-42FA-6E356759055F}"/>
              </a:ext>
            </a:extLst>
          </p:cNvPr>
          <p:cNvSpPr txBox="1"/>
          <p:nvPr/>
        </p:nvSpPr>
        <p:spPr>
          <a:xfrm>
            <a:off x="8101781" y="4218039"/>
            <a:ext cx="2477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GoogleMaps</a:t>
            </a:r>
            <a:endParaRPr lang="en-US" b="1" dirty="0"/>
          </a:p>
          <a:p>
            <a:endParaRPr lang="en-US" b="1" dirty="0"/>
          </a:p>
          <a:p>
            <a:pPr algn="ctr"/>
            <a:r>
              <a:rPr lang="en-US" b="1" dirty="0"/>
              <a:t>MapQuest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ADE5EF-1AF3-B88A-88E3-7223C1D3BA3C}"/>
              </a:ext>
            </a:extLst>
          </p:cNvPr>
          <p:cNvSpPr txBox="1"/>
          <p:nvPr/>
        </p:nvSpPr>
        <p:spPr>
          <a:xfrm>
            <a:off x="4188542" y="2115227"/>
            <a:ext cx="2664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says “Quaker”</a:t>
            </a:r>
          </a:p>
          <a:p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 Q lingo</a:t>
            </a:r>
          </a:p>
          <a:p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updated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4F4B0E-15D5-3DDB-D71B-35AA6B2BF3CE}"/>
              </a:ext>
            </a:extLst>
          </p:cNvPr>
          <p:cNvSpPr txBox="1"/>
          <p:nvPr/>
        </p:nvSpPr>
        <p:spPr>
          <a:xfrm>
            <a:off x="4965285" y="4635527"/>
            <a:ext cx="2664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inviting pic</a:t>
            </a:r>
          </a:p>
          <a:p>
            <a:r>
              <a:rPr lang="en-US" sz="3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live contact</a:t>
            </a:r>
          </a:p>
        </p:txBody>
      </p:sp>
      <p:pic>
        <p:nvPicPr>
          <p:cNvPr id="13" name="Graphic 12" descr="Plant">
            <a:extLst>
              <a:ext uri="{FF2B5EF4-FFF2-40B4-BE49-F238E27FC236}">
                <a16:creationId xmlns:a16="http://schemas.microsoft.com/office/drawing/2014/main" id="{81A23084-447B-8589-A4BB-9413D24BE2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0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1750141" y="1425677"/>
            <a:ext cx="596818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Website 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endParaRPr lang="en-US" sz="3200" b="1" dirty="0"/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but how 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C37E83-E6BB-065F-1BD5-DFE1F9FE2EA9}"/>
              </a:ext>
            </a:extLst>
          </p:cNvPr>
          <p:cNvSpPr txBox="1"/>
          <p:nvPr/>
        </p:nvSpPr>
        <p:spPr>
          <a:xfrm>
            <a:off x="4734231" y="2521974"/>
            <a:ext cx="43135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Basic</a:t>
            </a:r>
          </a:p>
          <a:p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Template website</a:t>
            </a:r>
          </a:p>
          <a:p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99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Custom website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B07234-9403-2AD6-0B6A-2C3ADCBA70BF}"/>
              </a:ext>
            </a:extLst>
          </p:cNvPr>
          <p:cNvSpPr txBox="1"/>
          <p:nvPr/>
        </p:nvSpPr>
        <p:spPr>
          <a:xfrm>
            <a:off x="1743914" y="5282329"/>
            <a:ext cx="9406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… and $ to develop and maintain?</a:t>
            </a:r>
          </a:p>
        </p:txBody>
      </p:sp>
      <p:pic>
        <p:nvPicPr>
          <p:cNvPr id="15" name="Graphic 14" descr="Plant">
            <a:extLst>
              <a:ext uri="{FF2B5EF4-FFF2-40B4-BE49-F238E27FC236}">
                <a16:creationId xmlns:a16="http://schemas.microsoft.com/office/drawing/2014/main" id="{FB4EB6A8-45AC-602F-AFAB-80D4A51D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1750141" y="1425677"/>
            <a:ext cx="59681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Elements:</a:t>
            </a:r>
          </a:p>
          <a:p>
            <a:pPr marL="514350" indent="-514350">
              <a:buAutoNum type="arabicParenR"/>
            </a:pPr>
            <a:r>
              <a:rPr lang="en-US" sz="3200" b="1" dirty="0"/>
              <a:t>Clear goals </a:t>
            </a:r>
          </a:p>
          <a:p>
            <a:pPr marL="514350" indent="-514350">
              <a:buAutoNum type="arabicParenR"/>
            </a:pPr>
            <a:r>
              <a:rPr lang="en-US" sz="3200" b="1" dirty="0"/>
              <a:t>Calls to action</a:t>
            </a:r>
          </a:p>
          <a:p>
            <a:pPr marL="514350" indent="-514350">
              <a:buAutoNum type="arabicParenR"/>
            </a:pPr>
            <a:r>
              <a:rPr lang="en-US" sz="3200" b="1" dirty="0"/>
              <a:t>Bullets or short paragraphs</a:t>
            </a:r>
          </a:p>
          <a:p>
            <a:pPr marL="514350" indent="-514350">
              <a:buAutoNum type="arabicParenR"/>
            </a:pPr>
            <a:r>
              <a:rPr lang="en-US" sz="3200" b="1" dirty="0"/>
              <a:t>Hi-res images that fill the page</a:t>
            </a:r>
          </a:p>
          <a:p>
            <a:pPr marL="514350" indent="-514350">
              <a:buAutoNum type="arabicParenR"/>
            </a:pPr>
            <a:r>
              <a:rPr lang="en-US" sz="3200" b="1" dirty="0"/>
              <a:t>Optimized for mobile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9402B3-352F-B19C-7482-8C903178CF4B}"/>
              </a:ext>
            </a:extLst>
          </p:cNvPr>
          <p:cNvSpPr txBox="1"/>
          <p:nvPr/>
        </p:nvSpPr>
        <p:spPr>
          <a:xfrm>
            <a:off x="8642555" y="4857135"/>
            <a:ext cx="2674374" cy="1538883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Digital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Presence</a:t>
            </a:r>
          </a:p>
          <a:p>
            <a:endParaRPr lang="en-US" dirty="0"/>
          </a:p>
          <a:p>
            <a:r>
              <a:rPr lang="en-US" dirty="0"/>
              <a:t>June 13, 2020</a:t>
            </a:r>
          </a:p>
          <a:p>
            <a:r>
              <a:rPr lang="en-US" dirty="0"/>
              <a:t>Ilona Miller</a:t>
            </a:r>
          </a:p>
        </p:txBody>
      </p:sp>
      <p:pic>
        <p:nvPicPr>
          <p:cNvPr id="9" name="Graphic 8" descr="Plant">
            <a:extLst>
              <a:ext uri="{FF2B5EF4-FFF2-40B4-BE49-F238E27FC236}">
                <a16:creationId xmlns:a16="http://schemas.microsoft.com/office/drawing/2014/main" id="{611DEB4F-B282-3489-C8AB-36F32E50B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3962B2-E2D1-1A29-498D-FE1BC3E80F5A}"/>
              </a:ext>
            </a:extLst>
          </p:cNvPr>
          <p:cNvSpPr txBox="1"/>
          <p:nvPr/>
        </p:nvSpPr>
        <p:spPr>
          <a:xfrm>
            <a:off x="1042219" y="1877961"/>
            <a:ext cx="466049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Community perception …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or 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antiquated sect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7C8A8C-DB35-9A09-EAE9-2ADA5220E9B0}"/>
              </a:ext>
            </a:extLst>
          </p:cNvPr>
          <p:cNvGrpSpPr/>
          <p:nvPr/>
        </p:nvGrpSpPr>
        <p:grpSpPr>
          <a:xfrm>
            <a:off x="1756300" y="2595713"/>
            <a:ext cx="2845198" cy="2141606"/>
            <a:chOff x="5384401" y="2897301"/>
            <a:chExt cx="2504745" cy="1999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7645A8DB-ECC2-53D3-6D1E-56215A3DA782}"/>
                </a:ext>
              </a:extLst>
            </p:cNvPr>
            <p:cNvSpPr/>
            <p:nvPr/>
          </p:nvSpPr>
          <p:spPr>
            <a:xfrm>
              <a:off x="5384401" y="2897301"/>
              <a:ext cx="2458065" cy="199916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79A353-794A-AF8C-21FE-8E745C073ED1}"/>
                </a:ext>
              </a:extLst>
            </p:cNvPr>
            <p:cNvSpPr txBox="1"/>
            <p:nvPr/>
          </p:nvSpPr>
          <p:spPr>
            <a:xfrm>
              <a:off x="5431081" y="3382295"/>
              <a:ext cx="2458065" cy="890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vibrant</a:t>
              </a:r>
            </a:p>
            <a:p>
              <a:pPr algn="ctr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congregation</a:t>
              </a:r>
            </a:p>
          </p:txBody>
        </p:sp>
      </p:grpSp>
      <p:pic>
        <p:nvPicPr>
          <p:cNvPr id="10" name="Graphic 9" descr="Plant">
            <a:extLst>
              <a:ext uri="{FF2B5EF4-FFF2-40B4-BE49-F238E27FC236}">
                <a16:creationId xmlns:a16="http://schemas.microsoft.com/office/drawing/2014/main" id="{4972C676-F34A-F77B-8D6B-DD96F04E7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7450344" y="927531"/>
            <a:ext cx="35201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Does the community see us?</a:t>
            </a:r>
          </a:p>
          <a:p>
            <a:endParaRPr lang="en-US" sz="32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Events in local paper</a:t>
            </a:r>
          </a:p>
          <a:p>
            <a:endParaRPr lang="en-US" sz="32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Fair participation</a:t>
            </a:r>
          </a:p>
          <a:p>
            <a:endParaRPr lang="en-US" sz="32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Interfaith group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7C8A8C-DB35-9A09-EAE9-2ADA5220E9B0}"/>
              </a:ext>
            </a:extLst>
          </p:cNvPr>
          <p:cNvGrpSpPr/>
          <p:nvPr/>
        </p:nvGrpSpPr>
        <p:grpSpPr>
          <a:xfrm>
            <a:off x="1756300" y="2595713"/>
            <a:ext cx="2845198" cy="2141606"/>
            <a:chOff x="5384401" y="2897301"/>
            <a:chExt cx="2504745" cy="1999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7645A8DB-ECC2-53D3-6D1E-56215A3DA782}"/>
                </a:ext>
              </a:extLst>
            </p:cNvPr>
            <p:cNvSpPr/>
            <p:nvPr/>
          </p:nvSpPr>
          <p:spPr>
            <a:xfrm>
              <a:off x="5384401" y="2897301"/>
              <a:ext cx="2458065" cy="199916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79A353-794A-AF8C-21FE-8E745C073ED1}"/>
                </a:ext>
              </a:extLst>
            </p:cNvPr>
            <p:cNvSpPr txBox="1"/>
            <p:nvPr/>
          </p:nvSpPr>
          <p:spPr>
            <a:xfrm>
              <a:off x="5431081" y="3382295"/>
              <a:ext cx="2458065" cy="890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vibrant</a:t>
              </a:r>
            </a:p>
            <a:p>
              <a:pPr algn="ctr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congregation</a:t>
              </a:r>
            </a:p>
          </p:txBody>
        </p:sp>
      </p:grpSp>
      <p:pic>
        <p:nvPicPr>
          <p:cNvPr id="11" name="Graphic 10" descr="Plant">
            <a:extLst>
              <a:ext uri="{FF2B5EF4-FFF2-40B4-BE49-F238E27FC236}">
                <a16:creationId xmlns:a16="http://schemas.microsoft.com/office/drawing/2014/main" id="{79A8E7B2-414A-3238-C065-69166E241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5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CFC9EB7-C58A-49E3-BDD4-D27176F817F1}"/>
              </a:ext>
            </a:extLst>
          </p:cNvPr>
          <p:cNvSpPr txBox="1"/>
          <p:nvPr/>
        </p:nvSpPr>
        <p:spPr>
          <a:xfrm>
            <a:off x="1223414" y="1166842"/>
            <a:ext cx="3570514" cy="15081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884 congregations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participated in survey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(mailed to 3000)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E2C1AA-6286-4102-84E2-43E38F944A13}"/>
              </a:ext>
            </a:extLst>
          </p:cNvPr>
          <p:cNvSpPr txBox="1"/>
          <p:nvPr/>
        </p:nvSpPr>
        <p:spPr>
          <a:xfrm>
            <a:off x="7802130" y="2465439"/>
            <a:ext cx="3251201" cy="15081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denominations 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(93% Christian)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8B6485-6B8A-4488-AEC5-BE456AE5AEEB}"/>
              </a:ext>
            </a:extLst>
          </p:cNvPr>
          <p:cNvSpPr txBox="1"/>
          <p:nvPr/>
        </p:nvSpPr>
        <p:spPr>
          <a:xfrm>
            <a:off x="2489382" y="4701131"/>
            <a:ext cx="4978399" cy="11079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 in worship attendance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400" b="1" i="0" u="none" strike="noStrike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2000 to 2005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7450344" y="927531"/>
            <a:ext cx="3640443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Does the community see us?</a:t>
            </a:r>
          </a:p>
          <a:p>
            <a:endParaRPr lang="en-US" sz="32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/>
              <a:t>Open certain Meeting programs to the public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7C8A8C-DB35-9A09-EAE9-2ADA5220E9B0}"/>
              </a:ext>
            </a:extLst>
          </p:cNvPr>
          <p:cNvGrpSpPr/>
          <p:nvPr/>
        </p:nvGrpSpPr>
        <p:grpSpPr>
          <a:xfrm>
            <a:off x="1756300" y="2595713"/>
            <a:ext cx="2845198" cy="2141606"/>
            <a:chOff x="5384401" y="2897301"/>
            <a:chExt cx="2504745" cy="1999164"/>
          </a:xfrm>
        </p:grpSpPr>
        <p:sp>
          <p:nvSpPr>
            <p:cNvPr id="3" name="Star: 7 Points 2">
              <a:extLst>
                <a:ext uri="{FF2B5EF4-FFF2-40B4-BE49-F238E27FC236}">
                  <a16:creationId xmlns:a16="http://schemas.microsoft.com/office/drawing/2014/main" id="{7645A8DB-ECC2-53D3-6D1E-56215A3DA782}"/>
                </a:ext>
              </a:extLst>
            </p:cNvPr>
            <p:cNvSpPr/>
            <p:nvPr/>
          </p:nvSpPr>
          <p:spPr>
            <a:xfrm>
              <a:off x="5384401" y="2897301"/>
              <a:ext cx="2458065" cy="1999164"/>
            </a:xfrm>
            <a:prstGeom prst="star7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79A353-794A-AF8C-21FE-8E745C073ED1}"/>
                </a:ext>
              </a:extLst>
            </p:cNvPr>
            <p:cNvSpPr txBox="1"/>
            <p:nvPr/>
          </p:nvSpPr>
          <p:spPr>
            <a:xfrm>
              <a:off x="5431081" y="3382295"/>
              <a:ext cx="2458065" cy="890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vibrant</a:t>
              </a:r>
            </a:p>
            <a:p>
              <a:pPr algn="ctr"/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congregation</a:t>
              </a:r>
            </a:p>
          </p:txBody>
        </p:sp>
      </p:grpSp>
      <p:pic>
        <p:nvPicPr>
          <p:cNvPr id="11" name="Graphic 10" descr="Plant">
            <a:extLst>
              <a:ext uri="{FF2B5EF4-FFF2-40B4-BE49-F238E27FC236}">
                <a16:creationId xmlns:a16="http://schemas.microsoft.com/office/drawing/2014/main" id="{07245063-0FE2-7C6C-EBD0-53318B876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8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Public Presence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F28682-8BF3-41E6-656E-D5F152D543E6}"/>
              </a:ext>
            </a:extLst>
          </p:cNvPr>
          <p:cNvSpPr txBox="1"/>
          <p:nvPr/>
        </p:nvSpPr>
        <p:spPr>
          <a:xfrm>
            <a:off x="1750141" y="1425677"/>
            <a:ext cx="3510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Physical sign</a:t>
            </a:r>
            <a:br>
              <a:rPr lang="en-US" b="1" dirty="0"/>
            </a:br>
            <a:r>
              <a:rPr lang="en-US" b="1" dirty="0"/>
              <a:t>Digital sign</a:t>
            </a:r>
          </a:p>
          <a:p>
            <a:endParaRPr lang="en-US" b="1" dirty="0"/>
          </a:p>
          <a:p>
            <a:r>
              <a:rPr lang="en-US" b="1" dirty="0"/>
              <a:t>Website</a:t>
            </a:r>
          </a:p>
          <a:p>
            <a:endParaRPr lang="en-US" b="1" dirty="0"/>
          </a:p>
          <a:p>
            <a:r>
              <a:rPr lang="en-US" b="1" dirty="0"/>
              <a:t>Community perception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DA268A-CF8F-273E-3CC1-68E13279DB84}"/>
              </a:ext>
            </a:extLst>
          </p:cNvPr>
          <p:cNvSpPr txBox="1"/>
          <p:nvPr/>
        </p:nvSpPr>
        <p:spPr>
          <a:xfrm>
            <a:off x="6533551" y="1425677"/>
            <a:ext cx="5179124" cy="40934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MDO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Quick reference on signage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Website guidance, incl. cost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Quick reference on     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community visibility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Coordinated outreach ads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Directory of meeting fairs and events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E058074-C34C-9C56-5BF5-D534F5FCA83B}"/>
              </a:ext>
            </a:extLst>
          </p:cNvPr>
          <p:cNvCxnSpPr>
            <a:cxnSpLocks/>
          </p:cNvCxnSpPr>
          <p:nvPr/>
        </p:nvCxnSpPr>
        <p:spPr>
          <a:xfrm flipH="1" flipV="1">
            <a:off x="5523722" y="3429000"/>
            <a:ext cx="690262" cy="98370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ar: 7 Points 9">
            <a:extLst>
              <a:ext uri="{FF2B5EF4-FFF2-40B4-BE49-F238E27FC236}">
                <a16:creationId xmlns:a16="http://schemas.microsoft.com/office/drawing/2014/main" id="{69C953CD-0EB3-28F6-550C-DE319A636945}"/>
              </a:ext>
            </a:extLst>
          </p:cNvPr>
          <p:cNvSpPr/>
          <p:nvPr/>
        </p:nvSpPr>
        <p:spPr>
          <a:xfrm>
            <a:off x="1750141" y="3429000"/>
            <a:ext cx="1528482" cy="1308319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249425-9851-BEFF-8580-334A4FE1B33E}"/>
              </a:ext>
            </a:extLst>
          </p:cNvPr>
          <p:cNvSpPr txBox="1"/>
          <p:nvPr/>
        </p:nvSpPr>
        <p:spPr>
          <a:xfrm>
            <a:off x="1817762" y="3821549"/>
            <a:ext cx="1393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vibrant</a:t>
            </a: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congregation</a:t>
            </a:r>
          </a:p>
        </p:txBody>
      </p:sp>
      <p:pic>
        <p:nvPicPr>
          <p:cNvPr id="15" name="Graphic 14" descr="Plant">
            <a:extLst>
              <a:ext uri="{FF2B5EF4-FFF2-40B4-BE49-F238E27FC236}">
                <a16:creationId xmlns:a16="http://schemas.microsoft.com/office/drawing/2014/main" id="{FDCB529D-BD53-BD37-35E6-982FDDB18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0476" y="287234"/>
            <a:ext cx="780366" cy="7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56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Greeting &amp; Integrating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6CABF0-6D41-2098-2FB8-FDC3A520FF76}"/>
              </a:ext>
            </a:extLst>
          </p:cNvPr>
          <p:cNvSpPr txBox="1"/>
          <p:nvPr/>
        </p:nvSpPr>
        <p:spPr>
          <a:xfrm>
            <a:off x="709034" y="1537413"/>
            <a:ext cx="512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does it feel to be a newcomer at your meeting?</a:t>
            </a:r>
          </a:p>
        </p:txBody>
      </p:sp>
    </p:spTree>
    <p:extLst>
      <p:ext uri="{BB962C8B-B14F-4D97-AF65-F5344CB8AC3E}">
        <p14:creationId xmlns:p14="http://schemas.microsoft.com/office/powerpoint/2010/main" val="3911184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Greeting &amp; Integrating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6CABF0-6D41-2098-2FB8-FDC3A520FF76}"/>
              </a:ext>
            </a:extLst>
          </p:cNvPr>
          <p:cNvSpPr txBox="1"/>
          <p:nvPr/>
        </p:nvSpPr>
        <p:spPr>
          <a:xfrm>
            <a:off x="709034" y="1561476"/>
            <a:ext cx="512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Train greeters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21CCF8-D99B-B343-6C6C-2FC53A060201}"/>
              </a:ext>
            </a:extLst>
          </p:cNvPr>
          <p:cNvSpPr txBox="1"/>
          <p:nvPr/>
        </p:nvSpPr>
        <p:spPr>
          <a:xfrm>
            <a:off x="2316608" y="3220591"/>
            <a:ext cx="512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Create an “on-ramp”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694166-4FD2-58BA-CC8B-B816823FFE99}"/>
              </a:ext>
            </a:extLst>
          </p:cNvPr>
          <p:cNvSpPr txBox="1"/>
          <p:nvPr/>
        </p:nvSpPr>
        <p:spPr>
          <a:xfrm>
            <a:off x="709034" y="5004136"/>
            <a:ext cx="512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Small group connections</a:t>
            </a:r>
          </a:p>
        </p:txBody>
      </p:sp>
      <p:pic>
        <p:nvPicPr>
          <p:cNvPr id="3" name="Graphic 2" descr="Shoe footprints">
            <a:extLst>
              <a:ext uri="{FF2B5EF4-FFF2-40B4-BE49-F238E27FC236}">
                <a16:creationId xmlns:a16="http://schemas.microsoft.com/office/drawing/2014/main" id="{F0B9F551-7A20-1DA0-C24E-C6A977349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2800" y="2984495"/>
            <a:ext cx="914400" cy="914400"/>
          </a:xfrm>
          <a:prstGeom prst="rect">
            <a:avLst/>
          </a:prstGeom>
        </p:spPr>
      </p:pic>
      <p:pic>
        <p:nvPicPr>
          <p:cNvPr id="9" name="Graphic 8" descr="Ear">
            <a:extLst>
              <a:ext uri="{FF2B5EF4-FFF2-40B4-BE49-F238E27FC236}">
                <a16:creationId xmlns:a16="http://schemas.microsoft.com/office/drawing/2014/main" id="{6B257B5B-2C8C-E506-B8E0-B53812D06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0834" y="1372600"/>
            <a:ext cx="914400" cy="914400"/>
          </a:xfrm>
          <a:prstGeom prst="rect">
            <a:avLst/>
          </a:prstGeom>
        </p:spPr>
      </p:pic>
      <p:pic>
        <p:nvPicPr>
          <p:cNvPr id="11" name="Graphic 10" descr="Group">
            <a:extLst>
              <a:ext uri="{FF2B5EF4-FFF2-40B4-BE49-F238E27FC236}">
                <a16:creationId xmlns:a16="http://schemas.microsoft.com/office/drawing/2014/main" id="{D0CB386F-AEA7-79EC-65AC-B2F638CAF6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48400" y="48393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Greeting &amp; Integrating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6CABF0-6D41-2098-2FB8-FDC3A520FF76}"/>
              </a:ext>
            </a:extLst>
          </p:cNvPr>
          <p:cNvSpPr txBox="1"/>
          <p:nvPr/>
        </p:nvSpPr>
        <p:spPr>
          <a:xfrm>
            <a:off x="2062937" y="5306507"/>
            <a:ext cx="8711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Multiple committees play a role</a:t>
            </a:r>
          </a:p>
        </p:txBody>
      </p:sp>
      <p:sp>
        <p:nvSpPr>
          <p:cNvPr id="12" name="Flowchart: Predefined Process 11">
            <a:extLst>
              <a:ext uri="{FF2B5EF4-FFF2-40B4-BE49-F238E27FC236}">
                <a16:creationId xmlns:a16="http://schemas.microsoft.com/office/drawing/2014/main" id="{6DA1A8F4-641A-5D91-5DD3-2773AE854309}"/>
              </a:ext>
            </a:extLst>
          </p:cNvPr>
          <p:cNvSpPr/>
          <p:nvPr/>
        </p:nvSpPr>
        <p:spPr>
          <a:xfrm>
            <a:off x="2683042" y="1407695"/>
            <a:ext cx="7495544" cy="3582781"/>
          </a:xfrm>
          <a:prstGeom prst="flowChartPredefined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C4A3A-D9B3-4F4C-B7E8-CC8A66A44CF2}"/>
              </a:ext>
            </a:extLst>
          </p:cNvPr>
          <p:cNvSpPr txBox="1"/>
          <p:nvPr/>
        </p:nvSpPr>
        <p:spPr>
          <a:xfrm>
            <a:off x="3874168" y="2003187"/>
            <a:ext cx="166035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3C3342-D691-2518-AEB3-BD6543DA915E}"/>
              </a:ext>
            </a:extLst>
          </p:cNvPr>
          <p:cNvSpPr txBox="1"/>
          <p:nvPr/>
        </p:nvSpPr>
        <p:spPr>
          <a:xfrm>
            <a:off x="4848725" y="4307306"/>
            <a:ext cx="33568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E5F940-9CEF-14F5-4D59-01D9BFAE1C04}"/>
              </a:ext>
            </a:extLst>
          </p:cNvPr>
          <p:cNvSpPr txBox="1"/>
          <p:nvPr/>
        </p:nvSpPr>
        <p:spPr>
          <a:xfrm>
            <a:off x="6372726" y="3201413"/>
            <a:ext cx="166035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0A2FBC-7498-2083-BB7E-4BEBF3418BE7}"/>
              </a:ext>
            </a:extLst>
          </p:cNvPr>
          <p:cNvSpPr txBox="1"/>
          <p:nvPr/>
        </p:nvSpPr>
        <p:spPr>
          <a:xfrm>
            <a:off x="6994359" y="2187853"/>
            <a:ext cx="207745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&amp; Ministry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6A9449-4D21-CA94-80E3-3FB0CCAEA444}"/>
              </a:ext>
            </a:extLst>
          </p:cNvPr>
          <p:cNvSpPr txBox="1"/>
          <p:nvPr/>
        </p:nvSpPr>
        <p:spPr>
          <a:xfrm>
            <a:off x="4018546" y="3200241"/>
            <a:ext cx="166035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Meeting</a:t>
            </a:r>
          </a:p>
        </p:txBody>
      </p:sp>
    </p:spTree>
    <p:extLst>
      <p:ext uri="{BB962C8B-B14F-4D97-AF65-F5344CB8AC3E}">
        <p14:creationId xmlns:p14="http://schemas.microsoft.com/office/powerpoint/2010/main" val="240993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Predefined Process 30">
            <a:extLst>
              <a:ext uri="{FF2B5EF4-FFF2-40B4-BE49-F238E27FC236}">
                <a16:creationId xmlns:a16="http://schemas.microsoft.com/office/drawing/2014/main" id="{58E0D68A-C30F-E046-D459-1CFCF8629D62}"/>
              </a:ext>
            </a:extLst>
          </p:cNvPr>
          <p:cNvSpPr/>
          <p:nvPr/>
        </p:nvSpPr>
        <p:spPr>
          <a:xfrm>
            <a:off x="832803" y="3814286"/>
            <a:ext cx="3158223" cy="1308319"/>
          </a:xfrm>
          <a:prstGeom prst="flowChartPredefined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Greeting &amp; Integrating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F45AE9-7640-5577-5B1C-11FE43DCD478}"/>
              </a:ext>
            </a:extLst>
          </p:cNvPr>
          <p:cNvSpPr txBox="1"/>
          <p:nvPr/>
        </p:nvSpPr>
        <p:spPr>
          <a:xfrm>
            <a:off x="709034" y="1537413"/>
            <a:ext cx="512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Train greeters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AF6B47-23D8-E97C-CFB2-F4D4BCF40C65}"/>
              </a:ext>
            </a:extLst>
          </p:cNvPr>
          <p:cNvSpPr txBox="1"/>
          <p:nvPr/>
        </p:nvSpPr>
        <p:spPr>
          <a:xfrm>
            <a:off x="709034" y="2007226"/>
            <a:ext cx="512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Create an “on-ramp”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FA247-79BF-3EBB-0FDC-5BC70D137B2A}"/>
              </a:ext>
            </a:extLst>
          </p:cNvPr>
          <p:cNvSpPr txBox="1"/>
          <p:nvPr/>
        </p:nvSpPr>
        <p:spPr>
          <a:xfrm>
            <a:off x="709034" y="2514595"/>
            <a:ext cx="3104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Small group connections</a:t>
            </a:r>
          </a:p>
        </p:txBody>
      </p:sp>
      <p:pic>
        <p:nvPicPr>
          <p:cNvPr id="18" name="Graphic 17" descr="Shoe footprints">
            <a:extLst>
              <a:ext uri="{FF2B5EF4-FFF2-40B4-BE49-F238E27FC236}">
                <a16:creationId xmlns:a16="http://schemas.microsoft.com/office/drawing/2014/main" id="{B8B101C2-B3F3-663B-9A01-277FB93E8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25541" y="1906396"/>
            <a:ext cx="577517" cy="577517"/>
          </a:xfrm>
          <a:prstGeom prst="rect">
            <a:avLst/>
          </a:prstGeom>
        </p:spPr>
      </p:pic>
      <p:pic>
        <p:nvPicPr>
          <p:cNvPr id="20" name="Graphic 19" descr="Group">
            <a:extLst>
              <a:ext uri="{FF2B5EF4-FFF2-40B4-BE49-F238E27FC236}">
                <a16:creationId xmlns:a16="http://schemas.microsoft.com/office/drawing/2014/main" id="{D0B0EAC8-4CF9-A787-95BE-0A8812F668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13509" y="2407144"/>
            <a:ext cx="749415" cy="749415"/>
          </a:xfrm>
          <a:prstGeom prst="rect">
            <a:avLst/>
          </a:prstGeom>
        </p:spPr>
      </p:pic>
      <p:pic>
        <p:nvPicPr>
          <p:cNvPr id="27" name="Graphic 26" descr="Ear">
            <a:extLst>
              <a:ext uri="{FF2B5EF4-FFF2-40B4-BE49-F238E27FC236}">
                <a16:creationId xmlns:a16="http://schemas.microsoft.com/office/drawing/2014/main" id="{BE90EEB1-A731-211F-3FC5-35EC37B633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13509" y="1283601"/>
            <a:ext cx="577517" cy="57751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A78D6CB-5C77-2D6D-016B-B4B36ECB3E14}"/>
              </a:ext>
            </a:extLst>
          </p:cNvPr>
          <p:cNvSpPr txBox="1"/>
          <p:nvPr/>
        </p:nvSpPr>
        <p:spPr>
          <a:xfrm>
            <a:off x="1452363" y="4732888"/>
            <a:ext cx="19731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244C3CA-169B-D4C5-4348-06D64DE2BDE1}"/>
              </a:ext>
            </a:extLst>
          </p:cNvPr>
          <p:cNvGrpSpPr/>
          <p:nvPr/>
        </p:nvGrpSpPr>
        <p:grpSpPr>
          <a:xfrm>
            <a:off x="7969299" y="2206847"/>
            <a:ext cx="3389898" cy="1760438"/>
            <a:chOff x="7807492" y="3834755"/>
            <a:chExt cx="3389898" cy="176043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A2C8091-98A1-230C-5DB8-1A5F89401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807492" y="3834755"/>
              <a:ext cx="2857500" cy="1095375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1158013-5F72-B465-A90F-72F6CDCE19C4}"/>
                </a:ext>
              </a:extLst>
            </p:cNvPr>
            <p:cNvSpPr txBox="1"/>
            <p:nvPr/>
          </p:nvSpPr>
          <p:spPr>
            <a:xfrm>
              <a:off x="7807492" y="4948862"/>
              <a:ext cx="338989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b="0" i="0" dirty="0">
                  <a:solidFill>
                    <a:srgbClr val="00446A"/>
                  </a:solidFill>
                  <a:effectLst/>
                  <a:latin typeface="Montserrat" panose="020B0604020202020204" pitchFamily="2" charset="0"/>
                </a:rPr>
                <a:t>Quaker Meetings Toolbox – Welcoming Newcomers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1968CF-9C3F-9BC6-2D38-458CD59D8F0E}"/>
              </a:ext>
            </a:extLst>
          </p:cNvPr>
          <p:cNvCxnSpPr/>
          <p:nvPr/>
        </p:nvCxnSpPr>
        <p:spPr>
          <a:xfrm flipH="1" flipV="1">
            <a:off x="6662667" y="3995672"/>
            <a:ext cx="730412" cy="416835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1A17B75-7E4D-7927-A3D3-784AE008D610}"/>
              </a:ext>
            </a:extLst>
          </p:cNvPr>
          <p:cNvSpPr txBox="1"/>
          <p:nvPr/>
        </p:nvSpPr>
        <p:spPr>
          <a:xfrm>
            <a:off x="7850521" y="4223082"/>
            <a:ext cx="3627454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MDO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Coaching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324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Investments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E0DAD-2A11-0923-07B3-7228D21DA2D3}"/>
              </a:ext>
            </a:extLst>
          </p:cNvPr>
          <p:cNvSpPr txBox="1"/>
          <p:nvPr/>
        </p:nvSpPr>
        <p:spPr>
          <a:xfrm>
            <a:off x="602247" y="1654019"/>
            <a:ext cx="93774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meeting’s biggest expense apart from power and heat?</a:t>
            </a:r>
          </a:p>
        </p:txBody>
      </p:sp>
      <p:pic>
        <p:nvPicPr>
          <p:cNvPr id="6" name="Graphic 5" descr="Dollar">
            <a:extLst>
              <a:ext uri="{FF2B5EF4-FFF2-40B4-BE49-F238E27FC236}">
                <a16:creationId xmlns:a16="http://schemas.microsoft.com/office/drawing/2014/main" id="{3141D842-985E-4C1F-7761-87923ABC8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4989" y="308277"/>
            <a:ext cx="647029" cy="6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30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Investments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Wireless router">
            <a:extLst>
              <a:ext uri="{FF2B5EF4-FFF2-40B4-BE49-F238E27FC236}">
                <a16:creationId xmlns:a16="http://schemas.microsoft.com/office/drawing/2014/main" id="{B656EED6-88B4-FD46-7E9F-A919C70CD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2601" y="1407694"/>
            <a:ext cx="1399674" cy="1399674"/>
          </a:xfrm>
          <a:prstGeom prst="rect">
            <a:avLst/>
          </a:prstGeom>
        </p:spPr>
      </p:pic>
      <p:pic>
        <p:nvPicPr>
          <p:cNvPr id="7" name="Graphic 6" descr="Speakers">
            <a:extLst>
              <a:ext uri="{FF2B5EF4-FFF2-40B4-BE49-F238E27FC236}">
                <a16:creationId xmlns:a16="http://schemas.microsoft.com/office/drawing/2014/main" id="{2FBD8F1A-2815-6AB9-BCA9-A3CCEAAD86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2268" y="1417085"/>
            <a:ext cx="1399674" cy="13996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6E93C8F-1240-9371-C1AD-A72C41E9D5CF}"/>
              </a:ext>
            </a:extLst>
          </p:cNvPr>
          <p:cNvSpPr txBox="1"/>
          <p:nvPr/>
        </p:nvSpPr>
        <p:spPr>
          <a:xfrm>
            <a:off x="1752601" y="3156853"/>
            <a:ext cx="163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B1ACFB-C55F-CBFA-55C1-E7B84E02B596}"/>
              </a:ext>
            </a:extLst>
          </p:cNvPr>
          <p:cNvSpPr txBox="1"/>
          <p:nvPr/>
        </p:nvSpPr>
        <p:spPr>
          <a:xfrm>
            <a:off x="5622774" y="3156853"/>
            <a:ext cx="1399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Audio</a:t>
            </a:r>
          </a:p>
        </p:txBody>
      </p:sp>
      <p:pic>
        <p:nvPicPr>
          <p:cNvPr id="11" name="Graphic 10" descr="Home">
            <a:extLst>
              <a:ext uri="{FF2B5EF4-FFF2-40B4-BE49-F238E27FC236}">
                <a16:creationId xmlns:a16="http://schemas.microsoft.com/office/drawing/2014/main" id="{C90F849D-C8C3-22C8-3333-C95992FD5A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63789" y="1565539"/>
            <a:ext cx="1102766" cy="11027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8FF4C05-ACC4-5CAA-1F30-D5E13CD394A0}"/>
              </a:ext>
            </a:extLst>
          </p:cNvPr>
          <p:cNvSpPr txBox="1"/>
          <p:nvPr/>
        </p:nvSpPr>
        <p:spPr>
          <a:xfrm>
            <a:off x="8833207" y="3151343"/>
            <a:ext cx="1674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</a:p>
        </p:txBody>
      </p:sp>
      <p:pic>
        <p:nvPicPr>
          <p:cNvPr id="13" name="Graphic 12" descr="Dollar">
            <a:extLst>
              <a:ext uri="{FF2B5EF4-FFF2-40B4-BE49-F238E27FC236}">
                <a16:creationId xmlns:a16="http://schemas.microsoft.com/office/drawing/2014/main" id="{A4599D96-B650-2918-518C-1B46FAAC7D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44989" y="308277"/>
            <a:ext cx="647029" cy="6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384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21269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 Dev – </a:t>
            </a:r>
            <a:r>
              <a:rPr lang="en-US" sz="3600" b="1" i="1" dirty="0">
                <a:solidFill>
                  <a:srgbClr val="4472C4"/>
                </a:solidFill>
                <a:latin typeface="Calibri" panose="020F0502020204030204"/>
              </a:rPr>
              <a:t>Investments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Graphic 2" descr="Wireless router">
            <a:extLst>
              <a:ext uri="{FF2B5EF4-FFF2-40B4-BE49-F238E27FC236}">
                <a16:creationId xmlns:a16="http://schemas.microsoft.com/office/drawing/2014/main" id="{63A3070B-2689-7DBA-2D01-92F3B0144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196" y="2178916"/>
            <a:ext cx="914273" cy="914273"/>
          </a:xfrm>
          <a:prstGeom prst="rect">
            <a:avLst/>
          </a:prstGeom>
        </p:spPr>
      </p:pic>
      <p:pic>
        <p:nvPicPr>
          <p:cNvPr id="5" name="Graphic 4" descr="Speakers">
            <a:extLst>
              <a:ext uri="{FF2B5EF4-FFF2-40B4-BE49-F238E27FC236}">
                <a16:creationId xmlns:a16="http://schemas.microsoft.com/office/drawing/2014/main" id="{057C70A2-CB92-AC1F-740A-A790F50F11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9500" y="2151916"/>
            <a:ext cx="914401" cy="914401"/>
          </a:xfrm>
          <a:prstGeom prst="rect">
            <a:avLst/>
          </a:prstGeom>
        </p:spPr>
      </p:pic>
      <p:pic>
        <p:nvPicPr>
          <p:cNvPr id="6" name="Graphic 5" descr="Home">
            <a:extLst>
              <a:ext uri="{FF2B5EF4-FFF2-40B4-BE49-F238E27FC236}">
                <a16:creationId xmlns:a16="http://schemas.microsoft.com/office/drawing/2014/main" id="{C1D6CABC-D03D-4486-EB9E-61E8E1CE64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6135" y="2142820"/>
            <a:ext cx="795962" cy="7959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BF3E4-F554-AA26-A3BE-00B7C0F798C1}"/>
              </a:ext>
            </a:extLst>
          </p:cNvPr>
          <p:cNvSpPr txBox="1"/>
          <p:nvPr/>
        </p:nvSpPr>
        <p:spPr>
          <a:xfrm>
            <a:off x="838196" y="3156853"/>
            <a:ext cx="1630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8D6DC9-44E6-BD5E-32BC-FD98BAE72A01}"/>
              </a:ext>
            </a:extLst>
          </p:cNvPr>
          <p:cNvSpPr txBox="1"/>
          <p:nvPr/>
        </p:nvSpPr>
        <p:spPr>
          <a:xfrm>
            <a:off x="2939727" y="3138381"/>
            <a:ext cx="7900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Audio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A34324-DC7E-4102-9271-1C27A80BADF9}"/>
              </a:ext>
            </a:extLst>
          </p:cNvPr>
          <p:cNvSpPr txBox="1"/>
          <p:nvPr/>
        </p:nvSpPr>
        <p:spPr>
          <a:xfrm>
            <a:off x="4514921" y="3156853"/>
            <a:ext cx="1333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DC8CC7-BC31-B3D3-FEF7-CF473F8ACE31}"/>
              </a:ext>
            </a:extLst>
          </p:cNvPr>
          <p:cNvSpPr txBox="1"/>
          <p:nvPr/>
        </p:nvSpPr>
        <p:spPr>
          <a:xfrm>
            <a:off x="7988968" y="2358189"/>
            <a:ext cx="3627454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MDO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Guidance on technology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Group discounts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&gt;  Grants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A21D44-8042-A8B3-0120-6174FEE9B36A}"/>
              </a:ext>
            </a:extLst>
          </p:cNvPr>
          <p:cNvCxnSpPr/>
          <p:nvPr/>
        </p:nvCxnSpPr>
        <p:spPr>
          <a:xfrm flipH="1" flipV="1">
            <a:off x="6851995" y="3580932"/>
            <a:ext cx="730412" cy="416835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Dollar">
            <a:extLst>
              <a:ext uri="{FF2B5EF4-FFF2-40B4-BE49-F238E27FC236}">
                <a16:creationId xmlns:a16="http://schemas.microsoft.com/office/drawing/2014/main" id="{284086FE-4D7F-0607-8C52-1B68C38427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44989" y="308277"/>
            <a:ext cx="647029" cy="6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7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– Information Clearing House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F8FF458-1678-434A-946B-BD442F9A0ADD}"/>
              </a:ext>
            </a:extLst>
          </p:cNvPr>
          <p:cNvSpPr/>
          <p:nvPr/>
        </p:nvSpPr>
        <p:spPr>
          <a:xfrm>
            <a:off x="4426857" y="2307771"/>
            <a:ext cx="3033486" cy="262708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8592437-893F-4E77-8ABC-68FCBA44DCBF}"/>
              </a:ext>
            </a:extLst>
          </p:cNvPr>
          <p:cNvSpPr/>
          <p:nvPr/>
        </p:nvSpPr>
        <p:spPr>
          <a:xfrm>
            <a:off x="6906471" y="2644004"/>
            <a:ext cx="1157058" cy="914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B6867BF-02F2-4D58-A872-55C6D143989E}"/>
              </a:ext>
            </a:extLst>
          </p:cNvPr>
          <p:cNvSpPr/>
          <p:nvPr/>
        </p:nvSpPr>
        <p:spPr>
          <a:xfrm rot="10800000">
            <a:off x="6691258" y="3723769"/>
            <a:ext cx="1175486" cy="914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25CD45-1C70-4FF6-9AD0-750DDD7F43D9}"/>
              </a:ext>
            </a:extLst>
          </p:cNvPr>
          <p:cNvSpPr txBox="1"/>
          <p:nvPr/>
        </p:nvSpPr>
        <p:spPr>
          <a:xfrm>
            <a:off x="8696592" y="2101690"/>
            <a:ext cx="2394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Website guidance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43AA7D-A39C-4F28-9199-2207F82E2E11}"/>
              </a:ext>
            </a:extLst>
          </p:cNvPr>
          <p:cNvSpPr txBox="1"/>
          <p:nvPr/>
        </p:nvSpPr>
        <p:spPr>
          <a:xfrm>
            <a:off x="9171950" y="3109028"/>
            <a:ext cx="2394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presence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64C11-CE3B-4688-B136-A5E663D664B6}"/>
              </a:ext>
            </a:extLst>
          </p:cNvPr>
          <p:cNvSpPr txBox="1"/>
          <p:nvPr/>
        </p:nvSpPr>
        <p:spPr>
          <a:xfrm>
            <a:off x="8839199" y="4116366"/>
            <a:ext cx="268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set-up options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24E0B9-9D95-4E06-9500-B0958952A2CA}"/>
              </a:ext>
            </a:extLst>
          </p:cNvPr>
          <p:cNvSpPr txBox="1"/>
          <p:nvPr/>
        </p:nvSpPr>
        <p:spPr>
          <a:xfrm>
            <a:off x="1389060" y="4179044"/>
            <a:ext cx="2065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Recurring event directory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5BD4C2-67EF-420A-895F-5C43C6B6D880}"/>
              </a:ext>
            </a:extLst>
          </p:cNvPr>
          <p:cNvSpPr txBox="1"/>
          <p:nvPr/>
        </p:nvSpPr>
        <p:spPr>
          <a:xfrm>
            <a:off x="1005257" y="2086703"/>
            <a:ext cx="268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exchange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569FAA-266A-4CB1-B473-E0652983210D}"/>
              </a:ext>
            </a:extLst>
          </p:cNvPr>
          <p:cNvSpPr txBox="1"/>
          <p:nvPr/>
        </p:nvSpPr>
        <p:spPr>
          <a:xfrm>
            <a:off x="1187503" y="3141392"/>
            <a:ext cx="268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Greeter protocol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EC35D8-ED3C-4DD3-95B4-2D7EE18A79B1}"/>
              </a:ext>
            </a:extLst>
          </p:cNvPr>
          <p:cNvSpPr txBox="1"/>
          <p:nvPr/>
        </p:nvSpPr>
        <p:spPr>
          <a:xfrm>
            <a:off x="9748174" y="4923348"/>
            <a:ext cx="268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pricing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97E07E-F0AF-49B3-AE40-5B6DE9592066}"/>
              </a:ext>
            </a:extLst>
          </p:cNvPr>
          <p:cNvSpPr txBox="1"/>
          <p:nvPr/>
        </p:nvSpPr>
        <p:spPr>
          <a:xfrm>
            <a:off x="5850231" y="5700387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026AADCF-0113-4056-B537-8216506714CC}"/>
              </a:ext>
            </a:extLst>
          </p:cNvPr>
          <p:cNvSpPr/>
          <p:nvPr/>
        </p:nvSpPr>
        <p:spPr>
          <a:xfrm>
            <a:off x="4020456" y="3701142"/>
            <a:ext cx="1175487" cy="914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92B56F9C-1D6A-495B-883D-BA3754B0532B}"/>
              </a:ext>
            </a:extLst>
          </p:cNvPr>
          <p:cNvSpPr/>
          <p:nvPr/>
        </p:nvSpPr>
        <p:spPr>
          <a:xfrm rot="10800000">
            <a:off x="3815392" y="2187240"/>
            <a:ext cx="1175488" cy="914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048840-73BE-42D8-BC5B-B5A47ECBBCF1}"/>
              </a:ext>
            </a:extLst>
          </p:cNvPr>
          <p:cNvSpPr txBox="1"/>
          <p:nvPr/>
        </p:nvSpPr>
        <p:spPr>
          <a:xfrm>
            <a:off x="5115872" y="2958239"/>
            <a:ext cx="1654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PYM</a:t>
            </a:r>
          </a:p>
          <a:p>
            <a:pPr algn="ctr"/>
            <a:r>
              <a:rPr lang="en-US" b="1" dirty="0"/>
              <a:t>Membership Development Office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685DD1-96A9-AA04-47E9-86FD9CDE3DCF}"/>
              </a:ext>
            </a:extLst>
          </p:cNvPr>
          <p:cNvSpPr txBox="1"/>
          <p:nvPr/>
        </p:nvSpPr>
        <p:spPr>
          <a:xfrm>
            <a:off x="2060707" y="5300899"/>
            <a:ext cx="303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outreach ads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4A58B5-8B47-D269-425A-DDEC9BA46813}"/>
              </a:ext>
            </a:extLst>
          </p:cNvPr>
          <p:cNvSpPr txBox="1"/>
          <p:nvPr/>
        </p:nvSpPr>
        <p:spPr>
          <a:xfrm>
            <a:off x="7362624" y="5293558"/>
            <a:ext cx="268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Articulate Quakerism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519609-966A-4CD4-F185-094462470B1F}"/>
              </a:ext>
            </a:extLst>
          </p:cNvPr>
          <p:cNvSpPr txBox="1"/>
          <p:nvPr/>
        </p:nvSpPr>
        <p:spPr>
          <a:xfrm>
            <a:off x="5701072" y="1416960"/>
            <a:ext cx="1175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Visibility</a:t>
            </a:r>
          </a:p>
        </p:txBody>
      </p:sp>
    </p:spTree>
    <p:extLst>
      <p:ext uri="{BB962C8B-B14F-4D97-AF65-F5344CB8AC3E}">
        <p14:creationId xmlns:p14="http://schemas.microsoft.com/office/powerpoint/2010/main" val="155073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1E99C6-1C9F-45A1-B436-8085B6832EA9}"/>
              </a:ext>
            </a:extLst>
          </p:cNvPr>
          <p:cNvSpPr txBox="1"/>
          <p:nvPr/>
        </p:nvSpPr>
        <p:spPr>
          <a:xfrm>
            <a:off x="1465943" y="3429000"/>
            <a:ext cx="1335314" cy="23041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D3D0BE-029A-4F05-B902-765404814383}"/>
              </a:ext>
            </a:extLst>
          </p:cNvPr>
          <p:cNvSpPr txBox="1"/>
          <p:nvPr/>
        </p:nvSpPr>
        <p:spPr>
          <a:xfrm>
            <a:off x="1465943" y="5948624"/>
            <a:ext cx="1335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Main Line Protestant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1D293-8A04-4DBE-B6C9-AF03A39DEA60}"/>
              </a:ext>
            </a:extLst>
          </p:cNvPr>
          <p:cNvSpPr txBox="1"/>
          <p:nvPr/>
        </p:nvSpPr>
        <p:spPr>
          <a:xfrm>
            <a:off x="1465943" y="2859594"/>
            <a:ext cx="133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21%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5D8A2-1105-4804-AD9F-DD533C54F757}"/>
              </a:ext>
            </a:extLst>
          </p:cNvPr>
          <p:cNvSpPr txBox="1"/>
          <p:nvPr/>
        </p:nvSpPr>
        <p:spPr>
          <a:xfrm>
            <a:off x="3490684" y="949531"/>
            <a:ext cx="1335314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AEA4D-6ADE-414D-8AFD-99AD1D2BA517}"/>
              </a:ext>
            </a:extLst>
          </p:cNvPr>
          <p:cNvSpPr txBox="1"/>
          <p:nvPr/>
        </p:nvSpPr>
        <p:spPr>
          <a:xfrm>
            <a:off x="3265714" y="5955884"/>
            <a:ext cx="1516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Evangelical</a:t>
            </a:r>
          </a:p>
          <a:p>
            <a:pPr algn="ctr"/>
            <a:r>
              <a:rPr lang="en-US" sz="2000" b="1" dirty="0"/>
              <a:t>Protestant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018E2E-61A4-4D0F-941F-976AAFD7FDEA}"/>
              </a:ext>
            </a:extLst>
          </p:cNvPr>
          <p:cNvSpPr txBox="1"/>
          <p:nvPr/>
        </p:nvSpPr>
        <p:spPr>
          <a:xfrm>
            <a:off x="3552371" y="380441"/>
            <a:ext cx="133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2D64D2-7B21-4ABE-BF28-DEC7A85D85D1}"/>
              </a:ext>
            </a:extLst>
          </p:cNvPr>
          <p:cNvSpPr txBox="1"/>
          <p:nvPr/>
        </p:nvSpPr>
        <p:spPr>
          <a:xfrm>
            <a:off x="5435603" y="3465288"/>
            <a:ext cx="1335314" cy="23041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55910F-2E21-442F-B13C-CE3C96FF434B}"/>
              </a:ext>
            </a:extLst>
          </p:cNvPr>
          <p:cNvSpPr txBox="1"/>
          <p:nvPr/>
        </p:nvSpPr>
        <p:spPr>
          <a:xfrm>
            <a:off x="5435603" y="5984912"/>
            <a:ext cx="1335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Catholic/ Orthodox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F88D26-7E4F-4603-AFAE-2EC8386233E7}"/>
              </a:ext>
            </a:extLst>
          </p:cNvPr>
          <p:cNvSpPr txBox="1"/>
          <p:nvPr/>
        </p:nvSpPr>
        <p:spPr>
          <a:xfrm>
            <a:off x="5435603" y="2895882"/>
            <a:ext cx="133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21%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A350EC-DC8C-4488-B315-91BE2A7B9183}"/>
              </a:ext>
            </a:extLst>
          </p:cNvPr>
          <p:cNvSpPr txBox="1"/>
          <p:nvPr/>
        </p:nvSpPr>
        <p:spPr>
          <a:xfrm>
            <a:off x="7333347" y="1000368"/>
            <a:ext cx="1335314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A602A9-DFB5-471F-BB68-60DC059AB593}"/>
              </a:ext>
            </a:extLst>
          </p:cNvPr>
          <p:cNvSpPr txBox="1"/>
          <p:nvPr/>
        </p:nvSpPr>
        <p:spPr>
          <a:xfrm>
            <a:off x="7366003" y="5955883"/>
            <a:ext cx="1335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Other Christian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309198-7215-4026-A773-DF578581366A}"/>
              </a:ext>
            </a:extLst>
          </p:cNvPr>
          <p:cNvSpPr txBox="1"/>
          <p:nvPr/>
        </p:nvSpPr>
        <p:spPr>
          <a:xfrm>
            <a:off x="7304317" y="611273"/>
            <a:ext cx="133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39%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C066EE-6D86-46FE-9240-23AE8F7D5F8B}"/>
              </a:ext>
            </a:extLst>
          </p:cNvPr>
          <p:cNvSpPr txBox="1"/>
          <p:nvPr/>
        </p:nvSpPr>
        <p:spPr>
          <a:xfrm>
            <a:off x="9267374" y="2384418"/>
            <a:ext cx="1335314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B498F8-249C-4A5E-99ED-762D21CC1147}"/>
              </a:ext>
            </a:extLst>
          </p:cNvPr>
          <p:cNvSpPr txBox="1"/>
          <p:nvPr/>
        </p:nvSpPr>
        <p:spPr>
          <a:xfrm>
            <a:off x="9267374" y="5955884"/>
            <a:ext cx="1335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Non-Christian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6D9E5E-D944-419A-8C2B-B4EE937647B4}"/>
              </a:ext>
            </a:extLst>
          </p:cNvPr>
          <p:cNvSpPr txBox="1"/>
          <p:nvPr/>
        </p:nvSpPr>
        <p:spPr>
          <a:xfrm>
            <a:off x="9231091" y="1966576"/>
            <a:ext cx="133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F73556-E3BB-4EEE-B955-6F274312F625}"/>
              </a:ext>
            </a:extLst>
          </p:cNvPr>
          <p:cNvSpPr txBox="1"/>
          <p:nvPr/>
        </p:nvSpPr>
        <p:spPr>
          <a:xfrm>
            <a:off x="7358749" y="4034148"/>
            <a:ext cx="13353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Latter Day Saints,</a:t>
            </a:r>
          </a:p>
          <a:p>
            <a:pPr algn="ctr"/>
            <a:r>
              <a:rPr lang="en-US" b="1" i="1" dirty="0"/>
              <a:t>Seventh Day Adventists,</a:t>
            </a:r>
          </a:p>
          <a:p>
            <a:pPr algn="ctr"/>
            <a:r>
              <a:rPr lang="en-US" b="1" i="1" dirty="0"/>
              <a:t>Brethren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5DD1A4-954C-4915-850D-69F433A6176C}"/>
              </a:ext>
            </a:extLst>
          </p:cNvPr>
          <p:cNvSpPr txBox="1"/>
          <p:nvPr/>
        </p:nvSpPr>
        <p:spPr>
          <a:xfrm>
            <a:off x="310242" y="524692"/>
            <a:ext cx="31514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66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Percent of Congregations 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1" u="none" strike="noStrike" dirty="0">
                <a:solidFill>
                  <a:srgbClr val="6699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Growing </a:t>
            </a:r>
            <a:endParaRPr lang="en-US" sz="2400" b="0" dirty="0">
              <a:solidFill>
                <a:srgbClr val="6699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D3A301-89C9-6E69-887B-2D99669C37F8}"/>
              </a:ext>
            </a:extLst>
          </p:cNvPr>
          <p:cNvSpPr txBox="1"/>
          <p:nvPr/>
        </p:nvSpPr>
        <p:spPr>
          <a:xfrm>
            <a:off x="1464297" y="3960403"/>
            <a:ext cx="13353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Methodist,</a:t>
            </a:r>
          </a:p>
          <a:p>
            <a:pPr algn="ctr"/>
            <a:r>
              <a:rPr lang="en-US" b="1" i="1" dirty="0"/>
              <a:t>Episcopal,</a:t>
            </a:r>
          </a:p>
          <a:p>
            <a:pPr algn="ctr"/>
            <a:r>
              <a:rPr lang="en-US" b="1" i="1" dirty="0" err="1"/>
              <a:t>Prebyter</a:t>
            </a:r>
            <a:r>
              <a:rPr lang="en-US" b="1" i="1" dirty="0"/>
              <a:t>-</a:t>
            </a:r>
            <a:br>
              <a:rPr lang="en-US" b="1" i="1" dirty="0"/>
            </a:br>
            <a:r>
              <a:rPr lang="en-US" b="1" i="1" dirty="0" err="1"/>
              <a:t>ian</a:t>
            </a:r>
            <a:r>
              <a:rPr lang="en-US" b="1" i="1" dirty="0"/>
              <a:t>,</a:t>
            </a:r>
          </a:p>
          <a:p>
            <a:pPr algn="ctr"/>
            <a:r>
              <a:rPr lang="en-US" b="1" i="1" dirty="0"/>
              <a:t>Lutheran,</a:t>
            </a:r>
          </a:p>
          <a:p>
            <a:pPr algn="ctr"/>
            <a:r>
              <a:rPr lang="en-US" b="1" i="1" dirty="0"/>
              <a:t>etc.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A89F1B-F605-A3D3-C267-F8AE36FD23D3}"/>
              </a:ext>
            </a:extLst>
          </p:cNvPr>
          <p:cNvSpPr txBox="1"/>
          <p:nvPr/>
        </p:nvSpPr>
        <p:spPr>
          <a:xfrm>
            <a:off x="3489747" y="3724431"/>
            <a:ext cx="13353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Baptists,</a:t>
            </a:r>
          </a:p>
          <a:p>
            <a:pPr algn="ctr"/>
            <a:r>
              <a:rPr lang="en-US" b="1" i="1" dirty="0"/>
              <a:t>Assembly of God,</a:t>
            </a:r>
          </a:p>
          <a:p>
            <a:pPr algn="ctr"/>
            <a:r>
              <a:rPr lang="en-US" b="1" i="1" dirty="0"/>
              <a:t>Church of God in Christ,</a:t>
            </a:r>
          </a:p>
          <a:p>
            <a:pPr algn="ctr"/>
            <a:r>
              <a:rPr lang="en-US" b="1" i="1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29065196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 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229AB6-E871-4384-AF8D-B75F3F55B793}"/>
              </a:ext>
            </a:extLst>
          </p:cNvPr>
          <p:cNvSpPr txBox="1"/>
          <p:nvPr/>
        </p:nvSpPr>
        <p:spPr>
          <a:xfrm>
            <a:off x="304458" y="1710615"/>
            <a:ext cx="107310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 Why Church?</a:t>
            </a:r>
            <a:b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2800" b="1" i="0" u="none" strike="noStrike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  Becoming a Better Quaker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  Public Presence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Greeting and </a:t>
            </a:r>
            <a: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  <a:t>Integrating</a:t>
            </a:r>
            <a:br>
              <a:rPr lang="en-US" sz="2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endParaRPr lang="en-US" sz="28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685800" indent="-228600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Investments</a:t>
            </a:r>
            <a:endParaRPr lang="en-US" sz="2800" b="1" i="0" u="none" strike="noStrike" dirty="0">
              <a:solidFill>
                <a:srgbClr val="222222"/>
              </a:solidFill>
              <a:effectLst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3F8B6C4-93C9-7510-71AE-E213F0B04F8F}"/>
              </a:ext>
            </a:extLst>
          </p:cNvPr>
          <p:cNvGrpSpPr/>
          <p:nvPr/>
        </p:nvGrpSpPr>
        <p:grpSpPr>
          <a:xfrm>
            <a:off x="7206468" y="1089077"/>
            <a:ext cx="2794257" cy="3528913"/>
            <a:chOff x="6756525" y="1908758"/>
            <a:chExt cx="2794257" cy="35289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89B8D56-732F-05EE-6ECD-90B6C9A2045C}"/>
                </a:ext>
              </a:extLst>
            </p:cNvPr>
            <p:cNvSpPr txBox="1"/>
            <p:nvPr/>
          </p:nvSpPr>
          <p:spPr>
            <a:xfrm>
              <a:off x="6938210" y="4237342"/>
              <a:ext cx="26125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Membership Development Office (MDO)</a:t>
              </a:r>
            </a:p>
          </p:txBody>
        </p:sp>
        <p:pic>
          <p:nvPicPr>
            <p:cNvPr id="9" name="Graphic 8" descr="Target Audience">
              <a:extLst>
                <a:ext uri="{FF2B5EF4-FFF2-40B4-BE49-F238E27FC236}">
                  <a16:creationId xmlns:a16="http://schemas.microsoft.com/office/drawing/2014/main" id="{C4DCB6F3-B236-C0C8-6C49-9D351A03F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756525" y="1908758"/>
              <a:ext cx="2634216" cy="2634216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160A6A9-F431-00E8-C11C-89ABBDB82CFD}"/>
              </a:ext>
            </a:extLst>
          </p:cNvPr>
          <p:cNvSpPr txBox="1"/>
          <p:nvPr/>
        </p:nvSpPr>
        <p:spPr>
          <a:xfrm>
            <a:off x="7553983" y="4710133"/>
            <a:ext cx="26125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subject matter expert</a:t>
            </a: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thought leader</a:t>
            </a:r>
            <a:endParaRPr lang="en-US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resource keeper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27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564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Membership Development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866DCAF9-2774-4290-AE17-006160E1C6BC}"/>
              </a:ext>
            </a:extLst>
          </p:cNvPr>
          <p:cNvGrpSpPr/>
          <p:nvPr/>
        </p:nvGrpSpPr>
        <p:grpSpPr>
          <a:xfrm>
            <a:off x="2558206" y="1531389"/>
            <a:ext cx="2917500" cy="4203876"/>
            <a:chOff x="2558206" y="1763613"/>
            <a:chExt cx="2917500" cy="4203876"/>
          </a:xfrm>
        </p:grpSpPr>
        <p:pic>
          <p:nvPicPr>
            <p:cNvPr id="20" name="Graphic 19" descr="List">
              <a:extLst>
                <a:ext uri="{FF2B5EF4-FFF2-40B4-BE49-F238E27FC236}">
                  <a16:creationId xmlns:a16="http://schemas.microsoft.com/office/drawing/2014/main" id="{9682B0A5-4E1B-4E34-B352-0B9D977D9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8206" y="1763613"/>
              <a:ext cx="2917500" cy="29175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A98156B-51DF-4A3D-A7D2-1F8A282EF23D}"/>
                </a:ext>
              </a:extLst>
            </p:cNvPr>
            <p:cNvSpPr txBox="1"/>
            <p:nvPr/>
          </p:nvSpPr>
          <p:spPr>
            <a:xfrm>
              <a:off x="3077029" y="4397829"/>
              <a:ext cx="159657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/>
            </a:p>
            <a:p>
              <a:pPr algn="ctr"/>
              <a:r>
                <a:rPr lang="en-US" sz="2400" b="1" dirty="0"/>
                <a:t>Pillar on Strategic Plan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E0867F0-EB3F-52AA-EEC7-32AC575A4B70}"/>
              </a:ext>
            </a:extLst>
          </p:cNvPr>
          <p:cNvSpPr txBox="1"/>
          <p:nvPr/>
        </p:nvSpPr>
        <p:spPr>
          <a:xfrm>
            <a:off x="7128588" y="1651512"/>
            <a:ext cx="4237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Persistent resource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Help meetings as they’re ready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Connect meetings that feel isolated or limited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8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E684E98-5F66-4D44-BAC5-217DF243A144}"/>
              </a:ext>
            </a:extLst>
          </p:cNvPr>
          <p:cNvSpPr txBox="1"/>
          <p:nvPr/>
        </p:nvSpPr>
        <p:spPr>
          <a:xfrm>
            <a:off x="7333347" y="1356456"/>
            <a:ext cx="1335314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br>
              <a:rPr lang="en-US" dirty="0"/>
            </a:br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DE603A-53EB-4BA2-8F21-F0E02E717E2B}"/>
              </a:ext>
            </a:extLst>
          </p:cNvPr>
          <p:cNvSpPr txBox="1"/>
          <p:nvPr/>
        </p:nvSpPr>
        <p:spPr>
          <a:xfrm>
            <a:off x="7333347" y="773308"/>
            <a:ext cx="133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39%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900990-2DA8-48B4-BDE3-88224467A73F}"/>
              </a:ext>
            </a:extLst>
          </p:cNvPr>
          <p:cNvSpPr txBox="1"/>
          <p:nvPr/>
        </p:nvSpPr>
        <p:spPr>
          <a:xfrm>
            <a:off x="314290" y="1740112"/>
            <a:ext cx="666224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1100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2800" b="0" i="0" u="none" strike="noStrike" dirty="0">
              <a:solidFill>
                <a:srgbClr val="222222"/>
              </a:solidFill>
              <a:effectLst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222222"/>
                </a:solidFill>
                <a:latin typeface="Arial" panose="020B0604020202020204" pitchFamily="34" charset="0"/>
              </a:rPr>
              <a:t>Will we be one 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222222"/>
                </a:solidFill>
                <a:latin typeface="Arial" panose="020B0604020202020204" pitchFamily="34" charset="0"/>
              </a:rPr>
              <a:t>of those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22222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222222"/>
                </a:solidFill>
                <a:latin typeface="Arial" panose="020B0604020202020204" pitchFamily="34" charset="0"/>
              </a:rPr>
              <a:t>growing churches?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12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5A4D49F-9AC4-4B14-9A79-32AA1094EDE8}"/>
              </a:ext>
            </a:extLst>
          </p:cNvPr>
          <p:cNvSpPr txBox="1"/>
          <p:nvPr/>
        </p:nvSpPr>
        <p:spPr>
          <a:xfrm>
            <a:off x="4078515" y="2064432"/>
            <a:ext cx="1640113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Liberal or Conservative,</a:t>
            </a:r>
          </a:p>
          <a:p>
            <a:r>
              <a:rPr lang="en-US" b="1" dirty="0">
                <a:solidFill>
                  <a:srgbClr val="FFFF00"/>
                </a:solidFill>
              </a:rPr>
              <a:t>not centrist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32DB7D-E7CF-49E5-9EB8-196FDE5667C7}"/>
              </a:ext>
            </a:extLst>
          </p:cNvPr>
          <p:cNvSpPr txBox="1"/>
          <p:nvPr/>
        </p:nvSpPr>
        <p:spPr>
          <a:xfrm>
            <a:off x="6168571" y="3462719"/>
            <a:ext cx="1944914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At least 40% </a:t>
            </a:r>
          </a:p>
          <a:p>
            <a:r>
              <a:rPr lang="en-US" b="1" dirty="0">
                <a:solidFill>
                  <a:srgbClr val="FFFF00"/>
                </a:solidFill>
              </a:rPr>
              <a:t>35 or younger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D8277E-7D44-4037-B252-633A6FCF4E5D}"/>
              </a:ext>
            </a:extLst>
          </p:cNvPr>
          <p:cNvSpPr txBox="1"/>
          <p:nvPr/>
        </p:nvSpPr>
        <p:spPr>
          <a:xfrm>
            <a:off x="3556001" y="841020"/>
            <a:ext cx="194491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Clear about mission, motivated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2B3EC3-107F-4540-BBDA-224956E3F1E7}"/>
              </a:ext>
            </a:extLst>
          </p:cNvPr>
          <p:cNvSpPr txBox="1"/>
          <p:nvPr/>
        </p:nvSpPr>
        <p:spPr>
          <a:xfrm>
            <a:off x="6168571" y="2202932"/>
            <a:ext cx="1944914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Significant proportion of men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1C427C-39B8-456A-BC68-85960B54CD3A}"/>
              </a:ext>
            </a:extLst>
          </p:cNvPr>
          <p:cNvSpPr txBox="1"/>
          <p:nvPr/>
        </p:nvSpPr>
        <p:spPr>
          <a:xfrm>
            <a:off x="1346200" y="2387598"/>
            <a:ext cx="194491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Joyful, inspired worship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6D457C-0836-467C-BFB7-1440D3BD7AE6}"/>
              </a:ext>
            </a:extLst>
          </p:cNvPr>
          <p:cNvSpPr txBox="1"/>
          <p:nvPr/>
        </p:nvSpPr>
        <p:spPr>
          <a:xfrm>
            <a:off x="1785257" y="4109050"/>
            <a:ext cx="194491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Youth involved in worship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C4D5DF-DBF2-4A1F-B6F3-AABDBEEBD04A}"/>
              </a:ext>
            </a:extLst>
          </p:cNvPr>
          <p:cNvSpPr txBox="1"/>
          <p:nvPr/>
        </p:nvSpPr>
        <p:spPr>
          <a:xfrm>
            <a:off x="4484915" y="5057568"/>
            <a:ext cx="194491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Growth action plan; many involved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E414F8-317E-4E5A-B7A0-221FAFED2F3A}"/>
              </a:ext>
            </a:extLst>
          </p:cNvPr>
          <p:cNvSpPr txBox="1"/>
          <p:nvPr/>
        </p:nvSpPr>
        <p:spPr>
          <a:xfrm>
            <a:off x="7707086" y="4510048"/>
            <a:ext cx="194491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Multiple methods for visitor </a:t>
            </a:r>
          </a:p>
          <a:p>
            <a:r>
              <a:rPr lang="en-US" b="1" dirty="0">
                <a:solidFill>
                  <a:srgbClr val="FFFF00"/>
                </a:solidFill>
              </a:rPr>
              <a:t>follow-up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FAF5B6-0908-46FF-9E83-E86C2B0D7588}"/>
              </a:ext>
            </a:extLst>
          </p:cNvPr>
          <p:cNvSpPr txBox="1"/>
          <p:nvPr/>
        </p:nvSpPr>
        <p:spPr>
          <a:xfrm>
            <a:off x="8679543" y="2387598"/>
            <a:ext cx="194491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Support groups, members </a:t>
            </a:r>
            <a:r>
              <a:rPr lang="en-US" b="1" u="sng" dirty="0">
                <a:solidFill>
                  <a:srgbClr val="FFFF00"/>
                </a:solidFill>
              </a:rPr>
              <a:t>and</a:t>
            </a:r>
            <a:r>
              <a:rPr lang="en-US" b="1" dirty="0">
                <a:solidFill>
                  <a:srgbClr val="FFFF00"/>
                </a:solidFill>
              </a:rPr>
              <a:t> non-members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4190078-6BA1-4828-A96E-BB1680D27890}"/>
              </a:ext>
            </a:extLst>
          </p:cNvPr>
          <p:cNvSpPr txBox="1"/>
          <p:nvPr/>
        </p:nvSpPr>
        <p:spPr>
          <a:xfrm>
            <a:off x="6477003" y="815704"/>
            <a:ext cx="1944914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Maintained website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48E27B-98E6-4A85-816B-3204602919E1}"/>
              </a:ext>
            </a:extLst>
          </p:cNvPr>
          <p:cNvSpPr txBox="1"/>
          <p:nvPr/>
        </p:nvSpPr>
        <p:spPr>
          <a:xfrm>
            <a:off x="3926114" y="3510990"/>
            <a:ext cx="1944914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Suburban or urban</a:t>
            </a:r>
          </a:p>
        </p:txBody>
      </p:sp>
    </p:spTree>
    <p:extLst>
      <p:ext uri="{BB962C8B-B14F-4D97-AF65-F5344CB8AC3E}">
        <p14:creationId xmlns:p14="http://schemas.microsoft.com/office/powerpoint/2010/main" val="64723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10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/>
                </a:solidFill>
              </a:rPr>
              <a:t>Membership Development Series </a:t>
            </a: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7F5D9D-3844-423E-B4CB-589E20F34B5C}"/>
              </a:ext>
            </a:extLst>
          </p:cNvPr>
          <p:cNvSpPr txBox="1"/>
          <p:nvPr/>
        </p:nvSpPr>
        <p:spPr>
          <a:xfrm>
            <a:off x="666259" y="1217956"/>
            <a:ext cx="9511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May 2020 </a:t>
            </a:r>
          </a:p>
          <a:p>
            <a:r>
              <a:rPr lang="en-US" sz="2400" b="1" dirty="0"/>
              <a:t>Re-imagined Camp Swatara</a:t>
            </a:r>
          </a:p>
          <a:p>
            <a:r>
              <a:rPr lang="en-US" sz="2400" b="1" dirty="0"/>
              <a:t>Opened to Friends outside of Caln Quarter</a:t>
            </a:r>
          </a:p>
          <a:p>
            <a:endParaRPr lang="en-US" sz="2400" b="1" dirty="0"/>
          </a:p>
          <a:p>
            <a:r>
              <a:rPr lang="en-US" sz="2400" b="1" dirty="0"/>
              <a:t>Started as a one-off program …….but the audience wanted more.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b="1" dirty="0">
                <a:highlight>
                  <a:srgbClr val="FFFF00"/>
                </a:highlight>
              </a:rPr>
              <a:t>hunger for guidance on outreach and new attender integration</a:t>
            </a:r>
          </a:p>
          <a:p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41353B-18CF-439C-924D-9332E8DD3615}"/>
              </a:ext>
            </a:extLst>
          </p:cNvPr>
          <p:cNvSpPr txBox="1"/>
          <p:nvPr/>
        </p:nvSpPr>
        <p:spPr>
          <a:xfrm>
            <a:off x="796885" y="4509102"/>
            <a:ext cx="9793705" cy="1938992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222222"/>
                </a:solidFill>
                <a:effectLst/>
              </a:rPr>
              <a:t>     The numbers: 		8		sessions including a finale						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22222"/>
                </a:solidFill>
              </a:rPr>
              <a:t>				</a:t>
            </a:r>
            <a:r>
              <a:rPr lang="en-US" sz="2400" b="1" i="0" u="none" strike="noStrike" dirty="0">
                <a:solidFill>
                  <a:srgbClr val="222222"/>
                </a:solidFill>
                <a:effectLst/>
              </a:rPr>
              <a:t>24   		speakers &amp; other support 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</a:endParaRPr>
          </a:p>
          <a:p>
            <a:pPr marL="914400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222222"/>
                </a:solidFill>
                <a:effectLst/>
              </a:rPr>
              <a:t>			40 - 100+   	registrants at each session</a:t>
            </a: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93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10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/>
                </a:solidFill>
              </a:rPr>
              <a:t>Membership Development Series - Purpose </a:t>
            </a: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7F5D9D-3844-423E-B4CB-589E20F34B5C}"/>
              </a:ext>
            </a:extLst>
          </p:cNvPr>
          <p:cNvSpPr txBox="1"/>
          <p:nvPr/>
        </p:nvSpPr>
        <p:spPr>
          <a:xfrm>
            <a:off x="874956" y="2440292"/>
            <a:ext cx="9901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practical ideas       conversation      documentation      connections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24DB36-D417-4F7A-AAA6-D796ABD85E92}"/>
              </a:ext>
            </a:extLst>
          </p:cNvPr>
          <p:cNvSpPr txBox="1"/>
          <p:nvPr/>
        </p:nvSpPr>
        <p:spPr>
          <a:xfrm>
            <a:off x="7879359" y="1199612"/>
            <a:ext cx="1700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Barriers to success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576BF-5D1A-4D76-9F88-544DB8952B8E}"/>
              </a:ext>
            </a:extLst>
          </p:cNvPr>
          <p:cNvSpPr txBox="1"/>
          <p:nvPr/>
        </p:nvSpPr>
        <p:spPr>
          <a:xfrm>
            <a:off x="4389498" y="4047348"/>
            <a:ext cx="26053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Effective Membership Development * strategies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AE02AB-9318-4569-9F34-C4611C72EFC8}"/>
              </a:ext>
            </a:extLst>
          </p:cNvPr>
          <p:cNvSpPr txBox="1"/>
          <p:nvPr/>
        </p:nvSpPr>
        <p:spPr>
          <a:xfrm>
            <a:off x="1550573" y="1211324"/>
            <a:ext cx="15875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Best practices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28D527D-1807-4A7C-BC0E-B979103ABEC0}"/>
              </a:ext>
            </a:extLst>
          </p:cNvPr>
          <p:cNvSpPr/>
          <p:nvPr/>
        </p:nvSpPr>
        <p:spPr>
          <a:xfrm rot="2521159">
            <a:off x="2344366" y="35269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D663D02-7E4B-40C0-B343-389E14921F19}"/>
              </a:ext>
            </a:extLst>
          </p:cNvPr>
          <p:cNvSpPr/>
          <p:nvPr/>
        </p:nvSpPr>
        <p:spPr>
          <a:xfrm rot="8059000">
            <a:off x="7828443" y="33553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3C3396-DB96-4AD1-B28B-9E5216642A51}"/>
              </a:ext>
            </a:extLst>
          </p:cNvPr>
          <p:cNvSpPr txBox="1"/>
          <p:nvPr/>
        </p:nvSpPr>
        <p:spPr>
          <a:xfrm>
            <a:off x="898826" y="6007961"/>
            <a:ext cx="75569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</a:rPr>
              <a:t>________________________________________________</a:t>
            </a:r>
            <a:br>
              <a:rPr lang="en-US" sz="1800" b="1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US" sz="1800" b="1" dirty="0">
                <a:solidFill>
                  <a:srgbClr val="222222"/>
                </a:solidFill>
              </a:rPr>
              <a:t>*  Outreach + Integrating New Attenders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42056"/>
            <a:ext cx="910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/>
                </a:solidFill>
              </a:rPr>
              <a:t>Membership Development Series – 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AF2260-7EAD-463C-BA22-A653E1471212}"/>
              </a:ext>
            </a:extLst>
          </p:cNvPr>
          <p:cNvSpPr txBox="1"/>
          <p:nvPr/>
        </p:nvSpPr>
        <p:spPr>
          <a:xfrm>
            <a:off x="807270" y="1356456"/>
            <a:ext cx="4758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DIGITAL PRESENCE</a:t>
            </a:r>
          </a:p>
          <a:p>
            <a:r>
              <a:rPr lang="en-US" sz="2400" dirty="0"/>
              <a:t>     Ilona Wilcox</a:t>
            </a:r>
          </a:p>
          <a:p>
            <a:endParaRPr lang="en-US" sz="2400" i="1" dirty="0"/>
          </a:p>
          <a:p>
            <a:r>
              <a:rPr lang="en-US" sz="2400" b="1" i="1" dirty="0">
                <a:solidFill>
                  <a:srgbClr val="00B050"/>
                </a:solidFill>
              </a:rPr>
              <a:t>All TOGETHER NOW:  WELCOMING FAMILIES &amp; YOUTH</a:t>
            </a:r>
          </a:p>
          <a:p>
            <a:r>
              <a:rPr lang="en-US" sz="2400" dirty="0"/>
              <a:t>     Melinda </a:t>
            </a:r>
            <a:r>
              <a:rPr lang="en-US" sz="2400" dirty="0" err="1"/>
              <a:t>Wenner</a:t>
            </a:r>
            <a:r>
              <a:rPr lang="en-US" sz="2400" dirty="0"/>
              <a:t> Bradley</a:t>
            </a:r>
          </a:p>
          <a:p>
            <a:endParaRPr lang="en-US" sz="2400" dirty="0"/>
          </a:p>
          <a:p>
            <a:r>
              <a:rPr lang="en-US" sz="2400" b="1" i="1" dirty="0">
                <a:solidFill>
                  <a:srgbClr val="00B050"/>
                </a:solidFill>
              </a:rPr>
              <a:t>FRIENDLY FACES</a:t>
            </a:r>
          </a:p>
          <a:p>
            <a:r>
              <a:rPr lang="en-US" sz="2400" dirty="0"/>
              <a:t>     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Rachel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Stahlhut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Marta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Rusek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n-US" sz="2400" b="1" i="1" dirty="0">
                <a:solidFill>
                  <a:srgbClr val="00B050"/>
                </a:solidFill>
                <a:latin typeface="Calibri" panose="020F0502020204030204"/>
              </a:rPr>
              <a:t>WHAT IS THE GROWTH FORMULA?</a:t>
            </a:r>
          </a:p>
          <a:p>
            <a:r>
              <a:rPr lang="en-US" sz="2400" dirty="0"/>
              <a:t>     Brad </a:t>
            </a:r>
            <a:r>
              <a:rPr lang="en-US" sz="2400" dirty="0" err="1"/>
              <a:t>Sheeks</a:t>
            </a:r>
            <a:r>
              <a:rPr lang="en-US" sz="2400" dirty="0"/>
              <a:t>, Newtown </a:t>
            </a:r>
          </a:p>
          <a:p>
            <a:r>
              <a:rPr lang="en-US" sz="2400" dirty="0"/>
              <a:t>     Arlene Johnson, Chatham-Summit</a:t>
            </a:r>
          </a:p>
          <a:p>
            <a:r>
              <a:rPr lang="en-US" sz="2400" dirty="0"/>
              <a:t>     Vicky Smith, Old Chatham</a:t>
            </a: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4BCE0C-1F25-46A3-82A0-45A9E5FF1A7E}"/>
              </a:ext>
            </a:extLst>
          </p:cNvPr>
          <p:cNvSpPr txBox="1"/>
          <p:nvPr/>
        </p:nvSpPr>
        <p:spPr>
          <a:xfrm>
            <a:off x="6939051" y="1365733"/>
            <a:ext cx="38031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FACEBOOK FOR FRIENDS</a:t>
            </a:r>
          </a:p>
          <a:p>
            <a:r>
              <a:rPr lang="en-US" sz="2400" dirty="0"/>
              <a:t>     Emily </a:t>
            </a:r>
            <a:r>
              <a:rPr lang="en-US" sz="2400" dirty="0" err="1"/>
              <a:t>Provance</a:t>
            </a:r>
            <a:br>
              <a:rPr lang="en-US" sz="2400" dirty="0"/>
            </a:br>
            <a:r>
              <a:rPr lang="en-US" sz="2400" dirty="0"/>
              <a:t>     Roma </a:t>
            </a:r>
            <a:r>
              <a:rPr lang="en-US" sz="2400" dirty="0" err="1"/>
              <a:t>Narkhede</a:t>
            </a:r>
            <a:endParaRPr lang="en-US" sz="2400" dirty="0"/>
          </a:p>
          <a:p>
            <a:endParaRPr lang="en-US" sz="2400" i="1" dirty="0"/>
          </a:p>
          <a:p>
            <a:r>
              <a:rPr lang="en-US" sz="2400" b="1" i="1" dirty="0">
                <a:solidFill>
                  <a:srgbClr val="00B050"/>
                </a:solidFill>
              </a:rPr>
              <a:t>MEETING VITALITY</a:t>
            </a:r>
          </a:p>
          <a:p>
            <a:r>
              <a:rPr lang="en-US" sz="2400" b="1" dirty="0"/>
              <a:t>   </a:t>
            </a:r>
            <a:r>
              <a:rPr lang="en-US" sz="2400" b="1" i="1" dirty="0"/>
              <a:t> Community-Building </a:t>
            </a:r>
          </a:p>
          <a:p>
            <a:r>
              <a:rPr lang="en-US" sz="2400" dirty="0"/>
              <a:t>          Joe Moore</a:t>
            </a:r>
          </a:p>
          <a:p>
            <a:r>
              <a:rPr lang="en-US" sz="2400" b="1" i="1" dirty="0"/>
              <a:t>     Managing Dissension</a:t>
            </a:r>
          </a:p>
          <a:p>
            <a:r>
              <a:rPr lang="en-US" sz="2400" dirty="0"/>
              <a:t>           Laura Pickering Ford</a:t>
            </a:r>
          </a:p>
          <a:p>
            <a:r>
              <a:rPr lang="en-US" sz="2400" b="1" dirty="0"/>
              <a:t>     </a:t>
            </a:r>
            <a:r>
              <a:rPr lang="en-US" sz="2400" b="1" i="1" dirty="0"/>
              <a:t>Spiritual Vitality</a:t>
            </a:r>
          </a:p>
          <a:p>
            <a:r>
              <a:rPr lang="en-US" sz="2400" dirty="0"/>
              <a:t>            Irene Oleksiw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9A7F56-A0FF-BF8D-B1CE-40E06058A4FD}"/>
              </a:ext>
            </a:extLst>
          </p:cNvPr>
          <p:cNvSpPr txBox="1"/>
          <p:nvPr/>
        </p:nvSpPr>
        <p:spPr>
          <a:xfrm>
            <a:off x="9359199" y="6111926"/>
            <a:ext cx="218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Slide decks available</a:t>
            </a:r>
          </a:p>
        </p:txBody>
      </p:sp>
    </p:spTree>
    <p:extLst>
      <p:ext uri="{BB962C8B-B14F-4D97-AF65-F5344CB8AC3E}">
        <p14:creationId xmlns:p14="http://schemas.microsoft.com/office/powerpoint/2010/main" val="291728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392BD3-F36D-4534-99CF-EC52EE67A273}"/>
              </a:ext>
            </a:extLst>
          </p:cNvPr>
          <p:cNvSpPr txBox="1"/>
          <p:nvPr/>
        </p:nvSpPr>
        <p:spPr>
          <a:xfrm>
            <a:off x="602247" y="409906"/>
            <a:ext cx="910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/>
                </a:solidFill>
              </a:rPr>
              <a:t>Membership Development Series </a:t>
            </a:r>
          </a:p>
        </p:txBody>
      </p:sp>
      <p:pic>
        <p:nvPicPr>
          <p:cNvPr id="8" name="Graphic 7" descr="Lightbulb and gear">
            <a:extLst>
              <a:ext uri="{FF2B5EF4-FFF2-40B4-BE49-F238E27FC236}">
                <a16:creationId xmlns:a16="http://schemas.microsoft.com/office/drawing/2014/main" id="{D3A3ADF7-1AE7-4584-9999-D9FD7EA28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8954" y="442056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CF63BA-071E-4ADF-B549-83422C95CBCF}"/>
              </a:ext>
            </a:extLst>
          </p:cNvPr>
          <p:cNvSpPr txBox="1"/>
          <p:nvPr/>
        </p:nvSpPr>
        <p:spPr>
          <a:xfrm>
            <a:off x="3578772" y="2554014"/>
            <a:ext cx="51237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learned a lot on many fronts.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There is no magic pill ….</a:t>
            </a:r>
          </a:p>
        </p:txBody>
      </p:sp>
    </p:spTree>
    <p:extLst>
      <p:ext uri="{BB962C8B-B14F-4D97-AF65-F5344CB8AC3E}">
        <p14:creationId xmlns:p14="http://schemas.microsoft.com/office/powerpoint/2010/main" val="48502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8353</TotalTime>
  <Words>1404</Words>
  <Application>Microsoft Office PowerPoint</Application>
  <PresentationFormat>Widescreen</PresentationFormat>
  <Paragraphs>469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Montserrat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oleksiw</dc:creator>
  <cp:lastModifiedBy>irene oleksiw</cp:lastModifiedBy>
  <cp:revision>171</cp:revision>
  <cp:lastPrinted>2022-06-25T16:29:49Z</cp:lastPrinted>
  <dcterms:created xsi:type="dcterms:W3CDTF">2021-04-26T15:06:44Z</dcterms:created>
  <dcterms:modified xsi:type="dcterms:W3CDTF">2022-06-25T19:16:32Z</dcterms:modified>
</cp:coreProperties>
</file>